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422" r:id="rId2"/>
    <p:sldId id="433" r:id="rId3"/>
    <p:sldId id="434" r:id="rId4"/>
    <p:sldId id="435" r:id="rId5"/>
    <p:sldId id="436" r:id="rId6"/>
    <p:sldId id="522" r:id="rId7"/>
    <p:sldId id="526" r:id="rId8"/>
    <p:sldId id="437" r:id="rId9"/>
    <p:sldId id="438" r:id="rId10"/>
    <p:sldId id="527" r:id="rId11"/>
    <p:sldId id="439" r:id="rId12"/>
    <p:sldId id="440" r:id="rId13"/>
    <p:sldId id="490" r:id="rId14"/>
    <p:sldId id="491" r:id="rId15"/>
    <p:sldId id="493" r:id="rId16"/>
    <p:sldId id="442" r:id="rId17"/>
    <p:sldId id="443" r:id="rId18"/>
    <p:sldId id="528" r:id="rId19"/>
    <p:sldId id="444" r:id="rId20"/>
    <p:sldId id="445" r:id="rId21"/>
    <p:sldId id="494" r:id="rId22"/>
    <p:sldId id="529" r:id="rId23"/>
    <p:sldId id="446" r:id="rId24"/>
    <p:sldId id="447" r:id="rId25"/>
    <p:sldId id="448" r:id="rId26"/>
    <p:sldId id="532" r:id="rId27"/>
    <p:sldId id="449" r:id="rId28"/>
    <p:sldId id="530"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0" r:id="rId50"/>
    <p:sldId id="471" r:id="rId51"/>
    <p:sldId id="472" r:id="rId52"/>
    <p:sldId id="473" r:id="rId53"/>
    <p:sldId id="474" r:id="rId54"/>
    <p:sldId id="475" r:id="rId55"/>
    <p:sldId id="476" r:id="rId56"/>
    <p:sldId id="477" r:id="rId57"/>
    <p:sldId id="478" r:id="rId58"/>
    <p:sldId id="479" r:id="rId59"/>
    <p:sldId id="480" r:id="rId60"/>
    <p:sldId id="481" r:id="rId61"/>
    <p:sldId id="525" r:id="rId62"/>
    <p:sldId id="482" r:id="rId63"/>
    <p:sldId id="483" r:id="rId64"/>
    <p:sldId id="484" r:id="rId65"/>
    <p:sldId id="485" r:id="rId66"/>
    <p:sldId id="486" r:id="rId67"/>
    <p:sldId id="487" r:id="rId68"/>
    <p:sldId id="488" r:id="rId69"/>
    <p:sldId id="489" r:id="rId70"/>
    <p:sldId id="495" r:id="rId71"/>
    <p:sldId id="496" r:id="rId72"/>
    <p:sldId id="497" r:id="rId73"/>
    <p:sldId id="498" r:id="rId74"/>
    <p:sldId id="499" r:id="rId75"/>
    <p:sldId id="500" r:id="rId76"/>
    <p:sldId id="501" r:id="rId77"/>
    <p:sldId id="502" r:id="rId78"/>
    <p:sldId id="503" r:id="rId79"/>
    <p:sldId id="504" r:id="rId80"/>
    <p:sldId id="505" r:id="rId81"/>
    <p:sldId id="506" r:id="rId82"/>
    <p:sldId id="523" r:id="rId83"/>
    <p:sldId id="507" r:id="rId84"/>
    <p:sldId id="508" r:id="rId85"/>
    <p:sldId id="509" r:id="rId86"/>
    <p:sldId id="524" r:id="rId87"/>
    <p:sldId id="510" r:id="rId88"/>
    <p:sldId id="511" r:id="rId89"/>
    <p:sldId id="512" r:id="rId90"/>
    <p:sldId id="513" r:id="rId91"/>
    <p:sldId id="514" r:id="rId92"/>
    <p:sldId id="515" r:id="rId93"/>
    <p:sldId id="531" r:id="rId9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66FF33"/>
    <a:srgbClr val="CCFFCC"/>
    <a:srgbClr val="99CC00"/>
    <a:srgbClr val="800000"/>
    <a:srgbClr val="9900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069975-A361-4C60-B0B5-DAAA9F27C23C}" type="datetimeFigureOut">
              <a:rPr lang="ar-EG" smtClean="0"/>
              <a:pPr/>
              <a:t>05/02/1440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AA3B544-F24D-40F8-9789-058DE5BDDF04}" type="slidenum">
              <a:rPr lang="ar-EG" smtClean="0"/>
              <a:pPr/>
              <a:t>‹#›</a:t>
            </a:fld>
            <a:endParaRPr lang="ar-EG"/>
          </a:p>
        </p:txBody>
      </p:sp>
    </p:spTree>
    <p:extLst>
      <p:ext uri="{BB962C8B-B14F-4D97-AF65-F5344CB8AC3E}">
        <p14:creationId xmlns:p14="http://schemas.microsoft.com/office/powerpoint/2010/main" val="36530832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7C709-26EC-4F0A-9491-EE54E40212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95271-A357-4BAD-B796-6ECB3B923C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945DF0-039F-4ADE-A6BC-38B3002439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4B8CB9-30BA-421E-B668-82F2E0AD68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3E069C-487C-4897-801A-05EEA65975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F85362-DE1A-40EC-B26C-2FE695D8B0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C3BF6D-F36C-4FB5-8F20-54113FE913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1BA6E7-DE83-411A-93A1-80131F3F94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FEE7D2-F6C5-4758-9DD3-34CCCC1EA0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3A55AC-2F36-4E99-8264-63E5E4308E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357306-2AAE-4C65-9667-B336AF279B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1B"/>
            </a:gs>
            <a:gs pos="100000">
              <a:srgbClr val="000066"/>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BADE02-EC3D-4CCD-B050-06773F65AC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114300" y="2895600"/>
            <a:ext cx="8915400" cy="2985433"/>
          </a:xfrm>
          <a:prstGeom prst="rect">
            <a:avLst/>
          </a:prstGeom>
          <a:noFill/>
        </p:spPr>
        <p:txBody>
          <a:bodyPr wrap="square" rtlCol="1">
            <a:spAutoFit/>
          </a:bodyPr>
          <a:lstStyle/>
          <a:p>
            <a:pPr algn="ctr"/>
            <a:r>
              <a:rPr lang="en-US" sz="3200" dirty="0">
                <a:solidFill>
                  <a:schemeClr val="bg1"/>
                </a:solidFill>
                <a:effectLst>
                  <a:outerShdw blurRad="38100" dist="38100" dir="2700000" algn="tl">
                    <a:srgbClr val="000000">
                      <a:alpha val="43137"/>
                    </a:srgbClr>
                  </a:outerShdw>
                </a:effectLst>
                <a:latin typeface="Monotype Corsiva" pitchFamily="66" charset="0"/>
              </a:rPr>
              <a:t>By</a:t>
            </a:r>
          </a:p>
          <a:p>
            <a:pPr algn="ctr"/>
            <a:r>
              <a:rPr lang="en-US" sz="6000" b="1" dirty="0">
                <a:solidFill>
                  <a:schemeClr val="bg1"/>
                </a:solidFill>
                <a:effectLst>
                  <a:outerShdw blurRad="38100" dist="38100" dir="2700000" algn="tl">
                    <a:srgbClr val="000000">
                      <a:alpha val="43137"/>
                    </a:srgbClr>
                  </a:outerShdw>
                </a:effectLst>
                <a:latin typeface="Monotype Corsiva" pitchFamily="66" charset="0"/>
              </a:rPr>
              <a:t>Ahmed Abudeif </a:t>
            </a:r>
            <a:r>
              <a:rPr lang="en-US" sz="6000" b="1" dirty="0" err="1">
                <a:solidFill>
                  <a:schemeClr val="bg1"/>
                </a:solidFill>
                <a:effectLst>
                  <a:outerShdw blurRad="38100" dist="38100" dir="2700000" algn="tl">
                    <a:srgbClr val="000000">
                      <a:alpha val="43137"/>
                    </a:srgbClr>
                  </a:outerShdw>
                </a:effectLst>
                <a:latin typeface="Monotype Corsiva" pitchFamily="66" charset="0"/>
              </a:rPr>
              <a:t>Abdelaal</a:t>
            </a:r>
            <a:endParaRPr lang="en-US" sz="6000" b="1" dirty="0">
              <a:solidFill>
                <a:schemeClr val="bg1"/>
              </a:solidFill>
              <a:effectLst>
                <a:outerShdw blurRad="38100" dist="38100" dir="2700000" algn="tl">
                  <a:srgbClr val="000000">
                    <a:alpha val="43137"/>
                  </a:srgbClr>
                </a:outerShdw>
              </a:effectLst>
              <a:latin typeface="Monotype Corsiva" pitchFamily="66" charset="0"/>
            </a:endParaRPr>
          </a:p>
          <a:p>
            <a:pPr algn="ctr"/>
            <a:r>
              <a:rPr lang="en-US" sz="3200" dirty="0">
                <a:solidFill>
                  <a:schemeClr val="bg1"/>
                </a:solidFill>
                <a:effectLst>
                  <a:outerShdw blurRad="38100" dist="38100" dir="2700000" algn="tl">
                    <a:srgbClr val="000000">
                      <a:alpha val="43137"/>
                    </a:srgbClr>
                  </a:outerShdw>
                </a:effectLst>
                <a:latin typeface="Monotype Corsiva" pitchFamily="66" charset="0"/>
              </a:rPr>
              <a:t>Assistant Lecturer of Tropical Medicine &amp; Gastroenterology</a:t>
            </a:r>
          </a:p>
          <a:p>
            <a:pPr algn="ctr"/>
            <a:r>
              <a:rPr lang="en-US" sz="3200" dirty="0">
                <a:solidFill>
                  <a:schemeClr val="bg1"/>
                </a:solidFill>
                <a:effectLst>
                  <a:outerShdw blurRad="38100" dist="38100" dir="2700000" algn="tl">
                    <a:srgbClr val="000000">
                      <a:alpha val="43137"/>
                    </a:srgbClr>
                  </a:outerShdw>
                </a:effectLst>
                <a:latin typeface="Monotype Corsiva" pitchFamily="66" charset="0"/>
              </a:rPr>
              <a:t>Sohag Faculty of Medicine</a:t>
            </a:r>
          </a:p>
          <a:p>
            <a:pPr algn="ctr"/>
            <a:r>
              <a:rPr lang="en-US" sz="3200" dirty="0">
                <a:solidFill>
                  <a:schemeClr val="bg1"/>
                </a:solidFill>
                <a:effectLst>
                  <a:outerShdw blurRad="38100" dist="38100" dir="2700000" algn="tl">
                    <a:srgbClr val="000000">
                      <a:alpha val="43137"/>
                    </a:srgbClr>
                  </a:outerShdw>
                </a:effectLst>
                <a:latin typeface="Monotype Corsiva" pitchFamily="66" charset="0"/>
              </a:rPr>
              <a:t>2013</a:t>
            </a:r>
            <a:endParaRPr lang="ar-EG" sz="3200"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5" name="Rounded Rectangle 4"/>
          <p:cNvSpPr/>
          <p:nvPr/>
        </p:nvSpPr>
        <p:spPr bwMode="auto">
          <a:xfrm>
            <a:off x="250017" y="785794"/>
            <a:ext cx="8643966" cy="1285884"/>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en-US" sz="6000" b="1" dirty="0">
                <a:ln>
                  <a:solidFill>
                    <a:schemeClr val="tx1"/>
                  </a:solidFill>
                </a:ln>
                <a:solidFill>
                  <a:srgbClr val="FFFF00"/>
                </a:solidFill>
                <a:effectLst>
                  <a:outerShdw blurRad="38100" dist="38100" dir="2700000" algn="tl">
                    <a:srgbClr val="000000">
                      <a:alpha val="43137"/>
                    </a:srgbClr>
                  </a:outerShdw>
                </a:effectLst>
                <a:latin typeface="Comic Sans MS" pitchFamily="66" charset="0"/>
              </a:rPr>
              <a:t>Eosinophilic Meningitis</a:t>
            </a:r>
            <a:endParaRPr lang="ar-EG" sz="6000" b="1" dirty="0">
              <a:ln>
                <a:solidFill>
                  <a:schemeClr val="tx1"/>
                </a:solidFill>
              </a:ln>
              <a:solidFill>
                <a:srgbClr val="FFFF00"/>
              </a:solidFill>
              <a:effectLst>
                <a:outerShdw blurRad="38100" dist="38100" dir="2700000" algn="tl">
                  <a:srgbClr val="000000">
                    <a:alpha val="43137"/>
                  </a:srgbClr>
                </a:outerShdw>
              </a:effectLst>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dicine\Esinophilic Meningitis\Pics\Angiostrongylus 2.JPG"/>
          <p:cNvPicPr>
            <a:picLocks noChangeAspect="1" noChangeArrowheads="1"/>
          </p:cNvPicPr>
          <p:nvPr/>
        </p:nvPicPr>
        <p:blipFill>
          <a:blip r:embed="rId2" cstate="print"/>
          <a:srcRect/>
          <a:stretch>
            <a:fillRect/>
          </a:stretch>
        </p:blipFill>
        <p:spPr bwMode="auto">
          <a:xfrm>
            <a:off x="120015" y="142876"/>
            <a:ext cx="4023357" cy="3143248"/>
          </a:xfrm>
          <a:prstGeom prst="rect">
            <a:avLst/>
          </a:prstGeom>
          <a:noFill/>
        </p:spPr>
      </p:pic>
      <p:pic>
        <p:nvPicPr>
          <p:cNvPr id="2051" name="Picture 3" descr="D:\Medicine\Esinophilic Meningitis\Pics\Angiostrongylus.jpg"/>
          <p:cNvPicPr>
            <a:picLocks noChangeAspect="1" noChangeArrowheads="1"/>
          </p:cNvPicPr>
          <p:nvPr/>
        </p:nvPicPr>
        <p:blipFill>
          <a:blip r:embed="rId3"/>
          <a:srcRect/>
          <a:stretch>
            <a:fillRect/>
          </a:stretch>
        </p:blipFill>
        <p:spPr bwMode="auto">
          <a:xfrm>
            <a:off x="5500694" y="500042"/>
            <a:ext cx="1752600" cy="26193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923877"/>
          </a:xfrm>
          <a:prstGeom prst="rect">
            <a:avLst/>
          </a:prstGeom>
          <a:noFill/>
        </p:spPr>
        <p:txBody>
          <a:bodyPr wrap="square" rtlCol="1">
            <a:spAutoFit/>
          </a:bodyPr>
          <a:lstStyle/>
          <a:p>
            <a:r>
              <a:rPr lang="en-US" sz="3600" b="1" dirty="0" err="1">
                <a:solidFill>
                  <a:srgbClr val="FFFF00"/>
                </a:solidFill>
                <a:latin typeface="Comic Sans MS" pitchFamily="66" charset="0"/>
              </a:rPr>
              <a:t>Angiostrongyliasis</a:t>
            </a:r>
            <a:endParaRPr lang="en-US" sz="3600" b="1" dirty="0">
              <a:solidFill>
                <a:srgbClr val="FFFF00"/>
              </a:solidFill>
              <a:latin typeface="Comic Sans MS" pitchFamily="66" charset="0"/>
            </a:endParaRPr>
          </a:p>
          <a:p>
            <a:endParaRPr lang="en-US" sz="1000" b="1" dirty="0">
              <a:solidFill>
                <a:srgbClr val="FFFF00"/>
              </a:solidFill>
              <a:latin typeface="Comic Sans MS" pitchFamily="66" charset="0"/>
            </a:endParaRPr>
          </a:p>
          <a:p>
            <a:pPr>
              <a:buFont typeface="Arial" pitchFamily="34" charset="0"/>
              <a:buChar char="•"/>
            </a:pPr>
            <a:r>
              <a:rPr lang="en-US" sz="3200" b="1" dirty="0">
                <a:solidFill>
                  <a:srgbClr val="66FF33"/>
                </a:solidFill>
                <a:latin typeface="Comic Sans MS" pitchFamily="66" charset="0"/>
              </a:rPr>
              <a:t> Epidemiology:</a:t>
            </a:r>
            <a:endParaRPr lang="en-US" sz="3200" b="1" dirty="0">
              <a:solidFill>
                <a:schemeClr val="bg1"/>
              </a:solidFill>
              <a:latin typeface="Comic Sans MS" pitchFamily="66" charset="0"/>
            </a:endParaRPr>
          </a:p>
          <a:p>
            <a:endParaRPr lang="en-US" sz="1000" dirty="0">
              <a:solidFill>
                <a:schemeClr val="bg1"/>
              </a:solidFill>
            </a:endParaRPr>
          </a:p>
          <a:p>
            <a:pPr algn="just"/>
            <a:r>
              <a:rPr lang="en-US" sz="3200" dirty="0">
                <a:solidFill>
                  <a:schemeClr val="bg1"/>
                </a:solidFill>
              </a:rPr>
              <a:t>- Human infections occur mainly in Southeast Asia, the South Pacific and less </a:t>
            </a:r>
            <a:r>
              <a:rPr lang="en-US" sz="3200" dirty="0">
                <a:solidFill>
                  <a:schemeClr val="bg1"/>
                </a:solidFill>
                <a:latin typeface="+mn-lt"/>
              </a:rPr>
              <a:t>frequently in Africa and the Caribbean.</a:t>
            </a:r>
          </a:p>
        </p:txBody>
      </p:sp>
      <p:pic>
        <p:nvPicPr>
          <p:cNvPr id="3074" name="Picture 2" descr="D:\Medicine\Esinophilic Meningitis\Pics\ratlungmap.jpg"/>
          <p:cNvPicPr>
            <a:picLocks noChangeAspect="1" noChangeArrowheads="1"/>
          </p:cNvPicPr>
          <p:nvPr/>
        </p:nvPicPr>
        <p:blipFill>
          <a:blip r:embed="rId2"/>
          <a:srcRect/>
          <a:stretch>
            <a:fillRect/>
          </a:stretch>
        </p:blipFill>
        <p:spPr bwMode="auto">
          <a:xfrm>
            <a:off x="791650" y="3357562"/>
            <a:ext cx="7560701" cy="318127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9933"/>
            <a:ext cx="8715436" cy="5878532"/>
          </a:xfrm>
          <a:prstGeom prst="rect">
            <a:avLst/>
          </a:prstGeom>
          <a:noFill/>
        </p:spPr>
        <p:txBody>
          <a:bodyPr wrap="square" rtlCol="1">
            <a:spAutoFit/>
          </a:bodyPr>
          <a:lstStyle/>
          <a:p>
            <a:r>
              <a:rPr lang="en-US" sz="3600" b="1" dirty="0" err="1">
                <a:solidFill>
                  <a:srgbClr val="FFFF00"/>
                </a:solidFill>
                <a:latin typeface="Comic Sans MS" pitchFamily="66" charset="0"/>
              </a:rPr>
              <a:t>Angiostrongyliasis</a:t>
            </a:r>
            <a:endParaRPr lang="en-US" sz="3600" b="1" dirty="0">
              <a:solidFill>
                <a:srgbClr val="FFFF00"/>
              </a:solidFill>
              <a:latin typeface="Comic Sans MS" pitchFamily="66" charset="0"/>
            </a:endParaRPr>
          </a:p>
          <a:p>
            <a:endParaRPr lang="en-US" sz="1000" b="1" dirty="0">
              <a:solidFill>
                <a:srgbClr val="FFFF00"/>
              </a:solidFill>
              <a:latin typeface="Comic Sans MS" pitchFamily="66" charset="0"/>
            </a:endParaRPr>
          </a:p>
          <a:p>
            <a:pPr>
              <a:buFont typeface="Arial" pitchFamily="34" charset="0"/>
              <a:buChar char="•"/>
            </a:pPr>
            <a:r>
              <a:rPr lang="en-US" sz="3200" b="1" dirty="0">
                <a:solidFill>
                  <a:srgbClr val="66FF33"/>
                </a:solidFill>
                <a:latin typeface="Comic Sans MS" pitchFamily="66" charset="0"/>
              </a:rPr>
              <a:t> Disease:</a:t>
            </a:r>
          </a:p>
          <a:p>
            <a:endParaRPr lang="en-US" sz="1000" b="1" dirty="0">
              <a:solidFill>
                <a:srgbClr val="66FF33"/>
              </a:solidFill>
              <a:latin typeface="Comic Sans MS" pitchFamily="66" charset="0"/>
            </a:endParaRPr>
          </a:p>
          <a:p>
            <a:pPr algn="just">
              <a:buFontTx/>
              <a:buChar char="-"/>
            </a:pPr>
            <a:r>
              <a:rPr lang="en-US" sz="3200" dirty="0">
                <a:solidFill>
                  <a:schemeClr val="bg1"/>
                </a:solidFill>
              </a:rPr>
              <a:t> Clinical manifestations usually occur 1 week to 1 month after exposure and include fever, severe headache, </a:t>
            </a:r>
            <a:r>
              <a:rPr lang="en-US" sz="3200" dirty="0" err="1">
                <a:solidFill>
                  <a:schemeClr val="bg1"/>
                </a:solidFill>
              </a:rPr>
              <a:t>meningismus</a:t>
            </a:r>
            <a:r>
              <a:rPr lang="en-US" sz="3200" dirty="0">
                <a:solidFill>
                  <a:schemeClr val="bg1"/>
                </a:solidFill>
              </a:rPr>
              <a:t>, nausea, vomiting, seizures, focal neurologic deficits, </a:t>
            </a:r>
            <a:r>
              <a:rPr lang="en-US" sz="3200" dirty="0" err="1">
                <a:solidFill>
                  <a:schemeClr val="bg1"/>
                </a:solidFill>
              </a:rPr>
              <a:t>paresthesias</a:t>
            </a:r>
            <a:r>
              <a:rPr lang="en-US" sz="3200" dirty="0">
                <a:solidFill>
                  <a:schemeClr val="bg1"/>
                </a:solidFill>
              </a:rPr>
              <a:t>, cranial nerve palsies and visual disturbances.</a:t>
            </a:r>
          </a:p>
          <a:p>
            <a:pPr algn="just">
              <a:buFontTx/>
              <a:buChar char="-"/>
            </a:pPr>
            <a:endParaRPr lang="en-US" sz="3200" dirty="0">
              <a:solidFill>
                <a:schemeClr val="bg1"/>
              </a:solidFill>
            </a:endParaRPr>
          </a:p>
          <a:p>
            <a:pPr algn="just">
              <a:buFontTx/>
              <a:buChar char="-"/>
            </a:pPr>
            <a:r>
              <a:rPr lang="en-US" sz="3200" dirty="0">
                <a:solidFill>
                  <a:schemeClr val="bg1"/>
                </a:solidFill>
              </a:rPr>
              <a:t> The natural course of the disease involves spontaneous resolution of symptoms within few</a:t>
            </a:r>
            <a:endParaRPr lang="en-US" sz="3200" dirty="0">
              <a:solidFill>
                <a:schemeClr val="bg1"/>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715436" cy="3262432"/>
          </a:xfrm>
          <a:prstGeom prst="rect">
            <a:avLst/>
          </a:prstGeom>
          <a:noFill/>
        </p:spPr>
        <p:txBody>
          <a:bodyPr wrap="square" rtlCol="1">
            <a:spAutoFit/>
          </a:bodyPr>
          <a:lstStyle/>
          <a:p>
            <a:r>
              <a:rPr lang="en-US" sz="3600" b="1" dirty="0" err="1">
                <a:solidFill>
                  <a:srgbClr val="FFFF00"/>
                </a:solidFill>
                <a:latin typeface="Comic Sans MS" pitchFamily="66" charset="0"/>
              </a:rPr>
              <a:t>Angiostrongyliasis</a:t>
            </a:r>
            <a:endParaRPr lang="en-US" sz="3600" b="1" dirty="0">
              <a:solidFill>
                <a:srgbClr val="FFFF00"/>
              </a:solidFill>
              <a:latin typeface="Comic Sans MS" pitchFamily="66" charset="0"/>
            </a:endParaRPr>
          </a:p>
          <a:p>
            <a:endParaRPr lang="en-US" sz="1000" b="1" dirty="0">
              <a:solidFill>
                <a:srgbClr val="FFFF00"/>
              </a:solidFill>
              <a:latin typeface="Comic Sans MS" pitchFamily="66" charset="0"/>
            </a:endParaRPr>
          </a:p>
          <a:p>
            <a:pPr algn="just"/>
            <a:r>
              <a:rPr lang="en-US" sz="3200" dirty="0">
                <a:solidFill>
                  <a:schemeClr val="bg1"/>
                </a:solidFill>
              </a:rPr>
              <a:t>weeks, rarely entails sequelae and is rarely fatal.</a:t>
            </a:r>
          </a:p>
          <a:p>
            <a:pPr algn="just">
              <a:buFontTx/>
              <a:buChar char="-"/>
            </a:pPr>
            <a:r>
              <a:rPr lang="en-US" sz="3200" dirty="0">
                <a:solidFill>
                  <a:schemeClr val="bg1"/>
                </a:solidFill>
              </a:rPr>
              <a:t>The mean duration is 20 days (range 6-34 days), although the headache and </a:t>
            </a:r>
            <a:r>
              <a:rPr lang="en-US" sz="3200" dirty="0" err="1">
                <a:solidFill>
                  <a:schemeClr val="bg1"/>
                </a:solidFill>
              </a:rPr>
              <a:t>paresthesia</a:t>
            </a:r>
            <a:r>
              <a:rPr lang="en-US" sz="3200" dirty="0">
                <a:solidFill>
                  <a:schemeClr val="bg1"/>
                </a:solidFill>
              </a:rPr>
              <a:t> can persist for weeks to months.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878532"/>
          </a:xfrm>
          <a:prstGeom prst="rect">
            <a:avLst/>
          </a:prstGeom>
          <a:noFill/>
        </p:spPr>
        <p:txBody>
          <a:bodyPr wrap="square" rtlCol="1">
            <a:spAutoFit/>
          </a:bodyPr>
          <a:lstStyle/>
          <a:p>
            <a:r>
              <a:rPr lang="en-US" sz="3600" b="1" dirty="0" err="1">
                <a:solidFill>
                  <a:srgbClr val="FFFF00"/>
                </a:solidFill>
                <a:latin typeface="Comic Sans MS" pitchFamily="66" charset="0"/>
              </a:rPr>
              <a:t>Angiostrongyliasis</a:t>
            </a:r>
            <a:endParaRPr lang="en-US" sz="3600" b="1" dirty="0">
              <a:solidFill>
                <a:srgbClr val="FFFF00"/>
              </a:solidFill>
              <a:latin typeface="Comic Sans MS" pitchFamily="66" charset="0"/>
            </a:endParaRPr>
          </a:p>
          <a:p>
            <a:endParaRPr lang="en-US" sz="1000" b="1" dirty="0">
              <a:solidFill>
                <a:srgbClr val="FFFF00"/>
              </a:solidFill>
              <a:latin typeface="Comic Sans MS" pitchFamily="66" charset="0"/>
            </a:endParaRPr>
          </a:p>
          <a:p>
            <a:pPr>
              <a:buFont typeface="Arial" pitchFamily="34" charset="0"/>
              <a:buChar char="•"/>
            </a:pPr>
            <a:r>
              <a:rPr lang="en-US" sz="3200" b="1" dirty="0">
                <a:solidFill>
                  <a:srgbClr val="66FF33"/>
                </a:solidFill>
                <a:latin typeface="Comic Sans MS" pitchFamily="66" charset="0"/>
              </a:rPr>
              <a:t> Diagnosis:</a:t>
            </a:r>
            <a:endParaRPr lang="en-US" sz="3200" b="1" dirty="0">
              <a:solidFill>
                <a:schemeClr val="bg1"/>
              </a:solidFill>
              <a:latin typeface="Comic Sans MS" pitchFamily="66" charset="0"/>
            </a:endParaRPr>
          </a:p>
          <a:p>
            <a:endParaRPr lang="en-US" sz="1000" dirty="0">
              <a:solidFill>
                <a:schemeClr val="bg1"/>
              </a:solidFill>
            </a:endParaRPr>
          </a:p>
          <a:p>
            <a:pPr algn="just">
              <a:buFontTx/>
              <a:buChar char="-"/>
            </a:pPr>
            <a:r>
              <a:rPr lang="en-US" sz="3200" dirty="0">
                <a:solidFill>
                  <a:schemeClr val="bg1"/>
                </a:solidFill>
              </a:rPr>
              <a:t> It is based largely on a history of possible exposure, clinical picture </a:t>
            </a:r>
            <a:r>
              <a:rPr lang="en-US" sz="2800" dirty="0">
                <a:solidFill>
                  <a:schemeClr val="bg1"/>
                </a:solidFill>
              </a:rPr>
              <a:t>(meningitis with severe headache)</a:t>
            </a:r>
            <a:r>
              <a:rPr lang="en-US" sz="3200" dirty="0">
                <a:solidFill>
                  <a:schemeClr val="bg1"/>
                </a:solidFill>
              </a:rPr>
              <a:t>, peripheral eosinophilia and detection of eosinophils </a:t>
            </a:r>
            <a:r>
              <a:rPr lang="en-US" sz="2800" dirty="0">
                <a:solidFill>
                  <a:schemeClr val="bg1"/>
                </a:solidFill>
              </a:rPr>
              <a:t>(rarely larvae)</a:t>
            </a:r>
            <a:r>
              <a:rPr lang="en-US" sz="3200" dirty="0">
                <a:solidFill>
                  <a:schemeClr val="bg1"/>
                </a:solidFill>
              </a:rPr>
              <a:t> in the CSF.</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CSF findings include: cloudy CSF, increased opening pressure, elevated protein level, normal glucose, elevated absolute leucocytic count with eosinophilia.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769989"/>
          </a:xfrm>
          <a:prstGeom prst="rect">
            <a:avLst/>
          </a:prstGeom>
          <a:noFill/>
        </p:spPr>
        <p:txBody>
          <a:bodyPr wrap="square" rtlCol="1">
            <a:spAutoFit/>
          </a:bodyPr>
          <a:lstStyle/>
          <a:p>
            <a:r>
              <a:rPr lang="en-US" sz="3600" b="1" dirty="0" err="1">
                <a:solidFill>
                  <a:srgbClr val="FFFF00"/>
                </a:solidFill>
                <a:latin typeface="Comic Sans MS" pitchFamily="66" charset="0"/>
              </a:rPr>
              <a:t>Angiostrongyliasis</a:t>
            </a:r>
            <a:endParaRPr lang="en-US" sz="3600" b="1" dirty="0">
              <a:solidFill>
                <a:srgbClr val="FFFF00"/>
              </a:solidFill>
              <a:latin typeface="Comic Sans MS" pitchFamily="66" charset="0"/>
            </a:endParaRPr>
          </a:p>
          <a:p>
            <a:endParaRPr lang="en-US" sz="1000" b="1" dirty="0">
              <a:solidFill>
                <a:srgbClr val="FFFF00"/>
              </a:solidFill>
              <a:latin typeface="Comic Sans MS" pitchFamily="66" charset="0"/>
            </a:endParaRPr>
          </a:p>
          <a:p>
            <a:pPr algn="just">
              <a:buFontTx/>
              <a:buChar char="-"/>
            </a:pPr>
            <a:r>
              <a:rPr lang="en-US" sz="3200" dirty="0">
                <a:solidFill>
                  <a:schemeClr val="bg1"/>
                </a:solidFill>
                <a:latin typeface="+mn-lt"/>
              </a:rPr>
              <a:t> CT and MRI brain: usually there is no focal lesions.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Immunological diagnosis: under development.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555641"/>
          </a:xfrm>
          <a:prstGeom prst="rect">
            <a:avLst/>
          </a:prstGeom>
          <a:noFill/>
        </p:spPr>
        <p:txBody>
          <a:bodyPr wrap="square" rtlCol="1">
            <a:spAutoFit/>
          </a:bodyPr>
          <a:lstStyle/>
          <a:p>
            <a:pPr algn="just"/>
            <a:r>
              <a:rPr lang="en-US" sz="3600" b="1" dirty="0" err="1">
                <a:solidFill>
                  <a:srgbClr val="FFFF00"/>
                </a:solidFill>
                <a:latin typeface="Comic Sans MS" pitchFamily="66" charset="0"/>
              </a:rPr>
              <a:t>Angiostrongyliasis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Most patients recover completely after about 2 weeks.</a:t>
            </a:r>
          </a:p>
          <a:p>
            <a:pPr algn="just">
              <a:buFontTx/>
              <a:buChar char="-"/>
            </a:pPr>
            <a:endParaRPr lang="en-US" sz="2000" dirty="0">
              <a:solidFill>
                <a:schemeClr val="bg1"/>
              </a:solidFill>
              <a:latin typeface="+mn-lt"/>
            </a:endParaRPr>
          </a:p>
          <a:p>
            <a:pPr algn="just">
              <a:buFontTx/>
              <a:buChar char="-"/>
            </a:pPr>
            <a:r>
              <a:rPr lang="en-US" sz="3200" dirty="0">
                <a:solidFill>
                  <a:schemeClr val="bg1"/>
                </a:solidFill>
                <a:latin typeface="+mn-lt"/>
              </a:rPr>
              <a:t> The use of </a:t>
            </a:r>
            <a:r>
              <a:rPr lang="en-US" sz="3200" dirty="0" err="1">
                <a:solidFill>
                  <a:schemeClr val="bg1"/>
                </a:solidFill>
                <a:latin typeface="+mn-lt"/>
              </a:rPr>
              <a:t>anthelmintics</a:t>
            </a:r>
            <a:r>
              <a:rPr lang="en-US" sz="3200" dirty="0">
                <a:solidFill>
                  <a:schemeClr val="bg1"/>
                </a:solidFill>
                <a:latin typeface="+mn-lt"/>
              </a:rPr>
              <a:t> is controversial, with only a few reports of benefit with </a:t>
            </a:r>
            <a:r>
              <a:rPr lang="en-US" sz="3200" dirty="0" err="1">
                <a:solidFill>
                  <a:schemeClr val="bg1"/>
                </a:solidFill>
                <a:latin typeface="+mn-lt"/>
              </a:rPr>
              <a:t>albendazole</a:t>
            </a:r>
            <a:r>
              <a:rPr lang="en-US" sz="3200" dirty="0">
                <a:solidFill>
                  <a:schemeClr val="bg1"/>
                </a:solidFill>
                <a:latin typeface="+mn-lt"/>
              </a:rPr>
              <a:t> or </a:t>
            </a:r>
            <a:r>
              <a:rPr lang="en-US" sz="3200" dirty="0" err="1">
                <a:solidFill>
                  <a:schemeClr val="bg1"/>
                </a:solidFill>
                <a:latin typeface="+mn-lt"/>
              </a:rPr>
              <a:t>mebendazole</a:t>
            </a:r>
            <a:r>
              <a:rPr lang="en-US" sz="3200" dirty="0">
                <a:solidFill>
                  <a:schemeClr val="bg1"/>
                </a:solidFill>
                <a:latin typeface="+mn-lt"/>
              </a:rPr>
              <a:t>, usually administered in combination with analgesics and steroids to relieve symptoms.</a:t>
            </a:r>
          </a:p>
          <a:p>
            <a:pPr algn="just">
              <a:buFontTx/>
              <a:buChar char="-"/>
            </a:pPr>
            <a:endParaRPr lang="en-US" sz="2000" dirty="0">
              <a:solidFill>
                <a:schemeClr val="bg1"/>
              </a:solidFill>
              <a:latin typeface="+mn-lt"/>
            </a:endParaRPr>
          </a:p>
          <a:p>
            <a:pPr algn="just">
              <a:buFontTx/>
              <a:buChar char="-"/>
            </a:pPr>
            <a:r>
              <a:rPr lang="en-US" sz="3200" dirty="0">
                <a:solidFill>
                  <a:schemeClr val="bg1"/>
                </a:solidFill>
                <a:latin typeface="+mn-lt"/>
              </a:rPr>
              <a:t> Periodic removal of CSF can relieve symptoms of raised intracranial pressure.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893647"/>
          </a:xfrm>
          <a:prstGeom prst="rect">
            <a:avLst/>
          </a:prstGeom>
          <a:noFill/>
        </p:spPr>
        <p:txBody>
          <a:bodyPr wrap="square" rtlCol="1">
            <a:spAutoFit/>
          </a:bodyPr>
          <a:lstStyle/>
          <a:p>
            <a:pPr algn="just"/>
            <a:r>
              <a:rPr lang="en-US" sz="3600" b="1" dirty="0" err="1">
                <a:solidFill>
                  <a:srgbClr val="FFFF00"/>
                </a:solidFill>
                <a:latin typeface="Comic Sans MS" pitchFamily="66" charset="0"/>
              </a:rPr>
              <a:t>Gnathostomiasis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Causative agent:</a:t>
            </a:r>
            <a:endParaRPr lang="en-US" sz="3200" b="1" dirty="0">
              <a:solidFill>
                <a:schemeClr val="bg1"/>
              </a:solidFill>
              <a:latin typeface="+mn-lt"/>
            </a:endParaRPr>
          </a:p>
          <a:p>
            <a:pPr algn="just"/>
            <a:endParaRPr lang="en-US" sz="1000" dirty="0">
              <a:solidFill>
                <a:schemeClr val="bg1"/>
              </a:solidFill>
              <a:latin typeface="+mn-lt"/>
            </a:endParaRPr>
          </a:p>
          <a:p>
            <a:pPr algn="just">
              <a:buFontTx/>
              <a:buChar char="-"/>
            </a:pPr>
            <a:r>
              <a:rPr lang="en-US" sz="3200" i="1" dirty="0">
                <a:solidFill>
                  <a:schemeClr val="bg1"/>
                </a:solidFill>
                <a:latin typeface="+mn-lt"/>
              </a:rPr>
              <a:t> </a:t>
            </a:r>
            <a:r>
              <a:rPr lang="en-US" sz="3200" i="1" dirty="0" err="1">
                <a:solidFill>
                  <a:schemeClr val="bg1"/>
                </a:solidFill>
                <a:latin typeface="+mn-lt"/>
              </a:rPr>
              <a:t>Gnathostoma</a:t>
            </a:r>
            <a:r>
              <a:rPr lang="en-US" sz="3200" i="1" dirty="0">
                <a:solidFill>
                  <a:schemeClr val="bg1"/>
                </a:solidFill>
                <a:latin typeface="+mn-lt"/>
              </a:rPr>
              <a:t> </a:t>
            </a:r>
            <a:r>
              <a:rPr lang="en-US" sz="3200" i="1" dirty="0" err="1">
                <a:solidFill>
                  <a:schemeClr val="bg1"/>
                </a:solidFill>
                <a:latin typeface="+mn-lt"/>
              </a:rPr>
              <a:t>spinigerum</a:t>
            </a:r>
            <a:r>
              <a:rPr lang="en-US" sz="3200" i="1" dirty="0">
                <a:solidFill>
                  <a:schemeClr val="bg1"/>
                </a:solidFill>
                <a:latin typeface="+mn-lt"/>
              </a:rPr>
              <a:t> </a:t>
            </a:r>
            <a:r>
              <a:rPr lang="en-US" sz="3200" dirty="0">
                <a:solidFill>
                  <a:schemeClr val="bg1"/>
                </a:solidFill>
                <a:latin typeface="+mn-lt"/>
              </a:rPr>
              <a:t>is an intestinal nematode of dogs and cats.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Humans are accidentally infected after eating of raw or undercooked intermediate hosts (fish, frogs, pigs) or rarely through direct larval penetration of the skin.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edicine\Esinophilic Meningitis\Pics\Ganthostoma 2.jpg"/>
          <p:cNvPicPr>
            <a:picLocks noChangeAspect="1" noChangeArrowheads="1"/>
          </p:cNvPicPr>
          <p:nvPr/>
        </p:nvPicPr>
        <p:blipFill>
          <a:blip r:embed="rId2"/>
          <a:srcRect/>
          <a:stretch>
            <a:fillRect/>
          </a:stretch>
        </p:blipFill>
        <p:spPr bwMode="auto">
          <a:xfrm>
            <a:off x="5000628" y="3643314"/>
            <a:ext cx="2514600" cy="1819275"/>
          </a:xfrm>
          <a:prstGeom prst="rect">
            <a:avLst/>
          </a:prstGeom>
          <a:noFill/>
        </p:spPr>
      </p:pic>
      <p:pic>
        <p:nvPicPr>
          <p:cNvPr id="5123" name="Picture 3" descr="D:\Medicine\Esinophilic Meningitis\Pics\Ganthostoma.gif"/>
          <p:cNvPicPr>
            <a:picLocks noChangeAspect="1" noChangeArrowheads="1"/>
          </p:cNvPicPr>
          <p:nvPr/>
        </p:nvPicPr>
        <p:blipFill>
          <a:blip r:embed="rId3"/>
          <a:srcRect/>
          <a:stretch>
            <a:fillRect/>
          </a:stretch>
        </p:blipFill>
        <p:spPr bwMode="auto">
          <a:xfrm>
            <a:off x="2190750" y="214290"/>
            <a:ext cx="4762500" cy="3267075"/>
          </a:xfrm>
          <a:prstGeom prst="rect">
            <a:avLst/>
          </a:prstGeom>
          <a:noFill/>
        </p:spPr>
      </p:pic>
      <p:pic>
        <p:nvPicPr>
          <p:cNvPr id="5124" name="Picture 4" descr="D:\Medicine\Esinophilic Meningitis\Pics\Ganthostoma.jpg"/>
          <p:cNvPicPr>
            <a:picLocks noChangeAspect="1" noChangeArrowheads="1"/>
          </p:cNvPicPr>
          <p:nvPr/>
        </p:nvPicPr>
        <p:blipFill>
          <a:blip r:embed="rId4"/>
          <a:srcRect/>
          <a:stretch>
            <a:fillRect/>
          </a:stretch>
        </p:blipFill>
        <p:spPr bwMode="auto">
          <a:xfrm>
            <a:off x="1714480" y="3643314"/>
            <a:ext cx="2857500" cy="18573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386090"/>
          </a:xfrm>
          <a:prstGeom prst="rect">
            <a:avLst/>
          </a:prstGeom>
          <a:noFill/>
        </p:spPr>
        <p:txBody>
          <a:bodyPr wrap="square" rtlCol="1">
            <a:spAutoFit/>
          </a:bodyPr>
          <a:lstStyle/>
          <a:p>
            <a:pPr algn="just"/>
            <a:r>
              <a:rPr lang="en-US" sz="3600" b="1" dirty="0" err="1">
                <a:solidFill>
                  <a:srgbClr val="FFFF00"/>
                </a:solidFill>
                <a:latin typeface="Comic Sans MS" pitchFamily="66" charset="0"/>
              </a:rPr>
              <a:t>Gnathostomiasis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Epidemiology:</a:t>
            </a:r>
          </a:p>
          <a:p>
            <a:pPr algn="just"/>
            <a:endParaRPr lang="en-US" sz="1000" b="1" dirty="0">
              <a:solidFill>
                <a:srgbClr val="66FF33"/>
              </a:solidFill>
              <a:latin typeface="Comic Sans MS" pitchFamily="66" charset="0"/>
            </a:endParaRPr>
          </a:p>
          <a:p>
            <a:pPr algn="just">
              <a:buFontTx/>
              <a:buChar char="-"/>
            </a:pPr>
            <a:r>
              <a:rPr lang="en-US" sz="3200" dirty="0" err="1">
                <a:solidFill>
                  <a:schemeClr val="bg1"/>
                </a:solidFill>
                <a:latin typeface="+mn-lt"/>
              </a:rPr>
              <a:t>Gnathostomiasis</a:t>
            </a:r>
            <a:r>
              <a:rPr lang="en-US" sz="3200" dirty="0">
                <a:solidFill>
                  <a:schemeClr val="bg1"/>
                </a:solidFill>
                <a:latin typeface="+mn-lt"/>
              </a:rPr>
              <a:t> mainly affect young male adults in the 3</a:t>
            </a:r>
            <a:r>
              <a:rPr lang="en-US" sz="3200" baseline="30000" dirty="0">
                <a:solidFill>
                  <a:schemeClr val="bg1"/>
                </a:solidFill>
                <a:latin typeface="+mn-lt"/>
              </a:rPr>
              <a:t>rd</a:t>
            </a:r>
            <a:r>
              <a:rPr lang="en-US" sz="3200" dirty="0">
                <a:solidFill>
                  <a:schemeClr val="bg1"/>
                </a:solidFill>
                <a:latin typeface="+mn-lt"/>
              </a:rPr>
              <a:t> and 4</a:t>
            </a:r>
            <a:r>
              <a:rPr lang="en-US" sz="3200" baseline="30000" dirty="0">
                <a:solidFill>
                  <a:schemeClr val="bg1"/>
                </a:solidFill>
                <a:latin typeface="+mn-lt"/>
              </a:rPr>
              <a:t>th</a:t>
            </a:r>
            <a:r>
              <a:rPr lang="en-US" sz="3200" dirty="0">
                <a:solidFill>
                  <a:schemeClr val="bg1"/>
                </a:solidFill>
                <a:latin typeface="+mn-lt"/>
              </a:rPr>
              <a:t> decades of life and is known to have a seasonal occurrence corresponding to the rainy season in Thailand.</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disease is prevalent in Asian countries especially Thailand, Korea, Japan, parts of Mexico and Central and South America.</a:t>
            </a:r>
            <a:endParaRPr lang="en-US" sz="3200" dirty="0">
              <a:solidFill>
                <a:schemeClr val="bg1"/>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632311"/>
          </a:xfrm>
          <a:prstGeom prst="rect">
            <a:avLst/>
          </a:prstGeom>
          <a:noFill/>
        </p:spPr>
        <p:txBody>
          <a:bodyPr wrap="square" rtlCol="1">
            <a:spAutoFit/>
          </a:bodyPr>
          <a:lstStyle/>
          <a:p>
            <a:r>
              <a:rPr lang="en-US" sz="3600" b="1" dirty="0">
                <a:solidFill>
                  <a:srgbClr val="FFFF00"/>
                </a:solidFill>
                <a:latin typeface="Comic Sans MS" pitchFamily="66" charset="0"/>
              </a:rPr>
              <a:t>Definition of meningitis</a:t>
            </a:r>
          </a:p>
          <a:p>
            <a:pPr algn="just">
              <a:buFontTx/>
              <a:buChar char="-"/>
            </a:pPr>
            <a:r>
              <a:rPr lang="en-US" sz="3200" dirty="0">
                <a:solidFill>
                  <a:schemeClr val="bg1"/>
                </a:solidFill>
                <a:latin typeface="+mn-lt"/>
              </a:rPr>
              <a:t> It is inflammation of the </a:t>
            </a:r>
            <a:r>
              <a:rPr lang="en-US" sz="3200" dirty="0" err="1">
                <a:solidFill>
                  <a:schemeClr val="bg1"/>
                </a:solidFill>
                <a:latin typeface="+mn-lt"/>
              </a:rPr>
              <a:t>arachnoid</a:t>
            </a:r>
            <a:r>
              <a:rPr lang="en-US" sz="3200" dirty="0">
                <a:solidFill>
                  <a:schemeClr val="bg1"/>
                </a:solidFill>
                <a:latin typeface="+mn-lt"/>
              </a:rPr>
              <a:t>, </a:t>
            </a:r>
            <a:r>
              <a:rPr lang="en-US" sz="3200" dirty="0" err="1">
                <a:solidFill>
                  <a:schemeClr val="bg1"/>
                </a:solidFill>
                <a:latin typeface="+mn-lt"/>
              </a:rPr>
              <a:t>pia</a:t>
            </a:r>
            <a:r>
              <a:rPr lang="en-US" sz="3200" dirty="0">
                <a:solidFill>
                  <a:schemeClr val="bg1"/>
                </a:solidFill>
                <a:latin typeface="+mn-lt"/>
              </a:rPr>
              <a:t> mater and intervening CSF. The inflammatory process extends throughout the subarachnoid space into the brain and spinal cord and involves the ventricles.</a:t>
            </a:r>
          </a:p>
          <a:p>
            <a:endParaRPr lang="en-US" sz="3200" dirty="0">
              <a:solidFill>
                <a:schemeClr val="bg1"/>
              </a:solidFill>
              <a:latin typeface="+mn-lt"/>
            </a:endParaRPr>
          </a:p>
          <a:p>
            <a:pPr algn="just"/>
            <a:r>
              <a:rPr lang="en-US" sz="3600" b="1" dirty="0">
                <a:solidFill>
                  <a:srgbClr val="FFFF00"/>
                </a:solidFill>
                <a:latin typeface="Comic Sans MS" pitchFamily="66" charset="0"/>
              </a:rPr>
              <a:t>Eosinophilic meningitis</a:t>
            </a:r>
            <a:r>
              <a:rPr lang="en-US" sz="3200" dirty="0">
                <a:solidFill>
                  <a:schemeClr val="bg1"/>
                </a:solidFill>
                <a:latin typeface="+mn-lt"/>
              </a:rPr>
              <a:t> is defined as the presence of 10 eosinophils /</a:t>
            </a:r>
            <a:r>
              <a:rPr lang="en-US" sz="3200" dirty="0" err="1">
                <a:solidFill>
                  <a:schemeClr val="bg1"/>
                </a:solidFill>
                <a:latin typeface="Symbol" pitchFamily="18" charset="2"/>
              </a:rPr>
              <a:t>m</a:t>
            </a:r>
            <a:r>
              <a:rPr lang="en-US" sz="3200" dirty="0" err="1">
                <a:solidFill>
                  <a:schemeClr val="bg1"/>
                </a:solidFill>
                <a:latin typeface="+mn-lt"/>
              </a:rPr>
              <a:t>L</a:t>
            </a:r>
            <a:r>
              <a:rPr lang="en-US" sz="3200" dirty="0">
                <a:solidFill>
                  <a:schemeClr val="bg1"/>
                </a:solidFill>
                <a:latin typeface="+mn-lt"/>
              </a:rPr>
              <a:t> in CSF or at least 10% eosinophils in the total CSF leucocyte count.</a:t>
            </a:r>
            <a:endParaRPr lang="ar-EG" sz="3200" dirty="0">
              <a:solidFill>
                <a:schemeClr val="bg1"/>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Gnathostomiasis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Disease:</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Infection with </a:t>
            </a:r>
            <a:r>
              <a:rPr lang="en-US" sz="3200" i="1" dirty="0" err="1">
                <a:solidFill>
                  <a:schemeClr val="bg1"/>
                </a:solidFill>
                <a:latin typeface="+mn-lt"/>
              </a:rPr>
              <a:t>Gnathostoma</a:t>
            </a:r>
            <a:r>
              <a:rPr lang="en-US" sz="3200" i="1" dirty="0">
                <a:solidFill>
                  <a:schemeClr val="bg1"/>
                </a:solidFill>
                <a:latin typeface="+mn-lt"/>
              </a:rPr>
              <a:t> spp.</a:t>
            </a:r>
            <a:r>
              <a:rPr lang="en-US" sz="3200" dirty="0">
                <a:solidFill>
                  <a:schemeClr val="bg1"/>
                </a:solidFill>
                <a:latin typeface="+mn-lt"/>
              </a:rPr>
              <a:t> is typically categorized into </a:t>
            </a:r>
            <a:r>
              <a:rPr lang="en-US" sz="3200" dirty="0" err="1">
                <a:solidFill>
                  <a:schemeClr val="bg1"/>
                </a:solidFill>
                <a:latin typeface="+mn-lt"/>
              </a:rPr>
              <a:t>cutaneous</a:t>
            </a:r>
            <a:r>
              <a:rPr lang="en-US" sz="3200" dirty="0">
                <a:solidFill>
                  <a:schemeClr val="bg1"/>
                </a:solidFill>
                <a:latin typeface="+mn-lt"/>
              </a:rPr>
              <a:t>, visceral and CNS forms.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i="1" dirty="0" err="1">
                <a:solidFill>
                  <a:schemeClr val="bg1"/>
                </a:solidFill>
              </a:rPr>
              <a:t>Gnathostoma</a:t>
            </a:r>
            <a:r>
              <a:rPr lang="en-US" sz="3200" dirty="0">
                <a:solidFill>
                  <a:schemeClr val="bg1"/>
                </a:solidFill>
              </a:rPr>
              <a:t> infection can cause symptoms that recur for 10-13 years.</a:t>
            </a:r>
          </a:p>
          <a:p>
            <a:pPr algn="just">
              <a:buFontTx/>
              <a:buChar char="-"/>
            </a:pPr>
            <a:endParaRPr lang="en-US" sz="3200" dirty="0">
              <a:solidFill>
                <a:schemeClr val="bg1"/>
              </a:solidFill>
              <a:latin typeface="Comic Sans MS" pitchFamily="66" charset="0"/>
            </a:endParaRPr>
          </a:p>
          <a:p>
            <a:pPr algn="just"/>
            <a:r>
              <a:rPr lang="en-US" sz="3200" dirty="0">
                <a:solidFill>
                  <a:schemeClr val="bg1"/>
                </a:solidFill>
                <a:latin typeface="+mn-lt"/>
              </a:rPr>
              <a:t>- The </a:t>
            </a:r>
            <a:r>
              <a:rPr lang="en-US" sz="3200" dirty="0" err="1">
                <a:solidFill>
                  <a:schemeClr val="bg1"/>
                </a:solidFill>
                <a:latin typeface="+mn-lt"/>
              </a:rPr>
              <a:t>cutaneous</a:t>
            </a:r>
            <a:r>
              <a:rPr lang="en-US" sz="3200" dirty="0">
                <a:solidFill>
                  <a:schemeClr val="bg1"/>
                </a:solidFill>
                <a:latin typeface="+mn-lt"/>
              </a:rPr>
              <a:t> manifestations include migrating painful and </a:t>
            </a:r>
            <a:r>
              <a:rPr lang="en-US" sz="3200" dirty="0" err="1">
                <a:solidFill>
                  <a:schemeClr val="bg1"/>
                </a:solidFill>
                <a:latin typeface="+mn-lt"/>
              </a:rPr>
              <a:t>pruritic</a:t>
            </a:r>
            <a:r>
              <a:rPr lang="en-US" sz="3200" dirty="0">
                <a:solidFill>
                  <a:schemeClr val="bg1"/>
                </a:solidFill>
                <a:latin typeface="+mn-lt"/>
              </a:rPr>
              <a:t> subcutaneous swellings.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217087"/>
          </a:xfrm>
          <a:prstGeom prst="rect">
            <a:avLst/>
          </a:prstGeom>
          <a:noFill/>
        </p:spPr>
        <p:txBody>
          <a:bodyPr wrap="square" rtlCol="1">
            <a:spAutoFit/>
          </a:bodyPr>
          <a:lstStyle/>
          <a:p>
            <a:pPr algn="just"/>
            <a:r>
              <a:rPr lang="en-US" sz="3600" b="1" dirty="0" err="1">
                <a:solidFill>
                  <a:srgbClr val="FFFF00"/>
                </a:solidFill>
                <a:latin typeface="Comic Sans MS" pitchFamily="66" charset="0"/>
              </a:rPr>
              <a:t>Gnathostomiasis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organism can invade the eye directly causing pain, </a:t>
            </a:r>
            <a:r>
              <a:rPr lang="en-US" sz="3200" dirty="0" err="1">
                <a:solidFill>
                  <a:schemeClr val="bg1"/>
                </a:solidFill>
                <a:latin typeface="+mn-lt"/>
              </a:rPr>
              <a:t>uveitis</a:t>
            </a:r>
            <a:r>
              <a:rPr lang="en-US" sz="3200" dirty="0">
                <a:solidFill>
                  <a:schemeClr val="bg1"/>
                </a:solidFill>
                <a:latin typeface="+mn-lt"/>
              </a:rPr>
              <a:t> and blindness.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In the CNS, </a:t>
            </a:r>
            <a:r>
              <a:rPr lang="en-US" sz="3200" i="1" dirty="0" err="1">
                <a:solidFill>
                  <a:schemeClr val="bg1"/>
                </a:solidFill>
                <a:latin typeface="+mn-lt"/>
              </a:rPr>
              <a:t>Gnathostoma</a:t>
            </a:r>
            <a:r>
              <a:rPr lang="en-US" sz="3200" dirty="0">
                <a:solidFill>
                  <a:schemeClr val="bg1"/>
                </a:solidFill>
                <a:latin typeface="+mn-lt"/>
              </a:rPr>
              <a:t> infection is more severe than </a:t>
            </a:r>
            <a:r>
              <a:rPr lang="en-US" sz="3200" i="1" dirty="0" err="1">
                <a:solidFill>
                  <a:schemeClr val="bg1"/>
                </a:solidFill>
                <a:latin typeface="+mn-lt"/>
              </a:rPr>
              <a:t>Angiostrongylus</a:t>
            </a:r>
            <a:r>
              <a:rPr lang="en-US" sz="3200" dirty="0">
                <a:solidFill>
                  <a:schemeClr val="bg1"/>
                </a:solidFill>
                <a:latin typeface="+mn-lt"/>
              </a:rPr>
              <a:t> infection.</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CNS </a:t>
            </a:r>
            <a:r>
              <a:rPr lang="en-US" sz="3200" dirty="0" err="1">
                <a:solidFill>
                  <a:schemeClr val="bg1"/>
                </a:solidFill>
                <a:latin typeface="+mn-lt"/>
              </a:rPr>
              <a:t>gnathostomiasis</a:t>
            </a:r>
            <a:r>
              <a:rPr lang="en-US" sz="3200" dirty="0">
                <a:solidFill>
                  <a:schemeClr val="bg1"/>
                </a:solidFill>
                <a:latin typeface="+mn-lt"/>
              </a:rPr>
              <a:t> usually presents with </a:t>
            </a:r>
            <a:r>
              <a:rPr lang="en-US" sz="3200" dirty="0" err="1">
                <a:solidFill>
                  <a:schemeClr val="bg1"/>
                </a:solidFill>
                <a:latin typeface="+mn-lt"/>
              </a:rPr>
              <a:t>radicular</a:t>
            </a:r>
            <a:r>
              <a:rPr lang="en-US" sz="3200" dirty="0">
                <a:solidFill>
                  <a:schemeClr val="bg1"/>
                </a:solidFill>
                <a:latin typeface="+mn-lt"/>
              </a:rPr>
              <a:t> pain followed by severe headache, impaired </a:t>
            </a:r>
            <a:r>
              <a:rPr lang="en-US" sz="3200" dirty="0" err="1">
                <a:solidFill>
                  <a:schemeClr val="bg1"/>
                </a:solidFill>
                <a:latin typeface="+mn-lt"/>
              </a:rPr>
              <a:t>sensorium</a:t>
            </a:r>
            <a:r>
              <a:rPr lang="en-US" sz="3200" dirty="0">
                <a:solidFill>
                  <a:schemeClr val="bg1"/>
                </a:solidFill>
                <a:latin typeface="+mn-lt"/>
              </a:rPr>
              <a:t>, neck stiffness, seizures, weakness or paralysis and sometimes urinary incontinence. SAH may occur.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edicine\Esinophilic Meningitis\Pics\Gnathostoma_spinigerum.jpg"/>
          <p:cNvPicPr>
            <a:picLocks noChangeAspect="1" noChangeArrowheads="1"/>
          </p:cNvPicPr>
          <p:nvPr/>
        </p:nvPicPr>
        <p:blipFill>
          <a:blip r:embed="rId2"/>
          <a:srcRect/>
          <a:stretch>
            <a:fillRect/>
          </a:stretch>
        </p:blipFill>
        <p:spPr bwMode="auto">
          <a:xfrm>
            <a:off x="1000100" y="785794"/>
            <a:ext cx="7280275" cy="5334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4" y="214290"/>
            <a:ext cx="8929718"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Gnathostomiasis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Diagnosis: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diagnosis is challenging.</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presence of history of travel to regions with high risk of infection, progression of </a:t>
            </a:r>
            <a:r>
              <a:rPr lang="en-US" sz="3200" dirty="0" err="1">
                <a:solidFill>
                  <a:schemeClr val="bg1"/>
                </a:solidFill>
                <a:latin typeface="+mn-lt"/>
              </a:rPr>
              <a:t>symptomatology</a:t>
            </a:r>
            <a:r>
              <a:rPr lang="en-US" sz="3200" dirty="0">
                <a:solidFill>
                  <a:schemeClr val="bg1"/>
                </a:solidFill>
                <a:latin typeface="+mn-lt"/>
              </a:rPr>
              <a:t> and the presence of peripheral and CSF eosinophilia are suggestive of disease.</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dirty="0">
                <a:solidFill>
                  <a:schemeClr val="bg1"/>
                </a:solidFill>
              </a:rPr>
              <a:t>CSF findings include: bloody or </a:t>
            </a:r>
            <a:r>
              <a:rPr lang="en-US" sz="3200" dirty="0" err="1">
                <a:solidFill>
                  <a:schemeClr val="bg1"/>
                </a:solidFill>
              </a:rPr>
              <a:t>xanthochromic</a:t>
            </a:r>
            <a:r>
              <a:rPr lang="en-US" sz="3200" dirty="0">
                <a:solidFill>
                  <a:schemeClr val="bg1"/>
                </a:solidFill>
              </a:rPr>
              <a:t> CSF, increased opening pressure (50 % of cases), normal or elevated protein levels,</a:t>
            </a:r>
            <a:endParaRPr lang="en-US" sz="3200" dirty="0">
              <a:solidFill>
                <a:schemeClr val="bg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739759"/>
          </a:xfrm>
          <a:prstGeom prst="rect">
            <a:avLst/>
          </a:prstGeom>
          <a:noFill/>
        </p:spPr>
        <p:txBody>
          <a:bodyPr wrap="square" rtlCol="1">
            <a:spAutoFit/>
          </a:bodyPr>
          <a:lstStyle/>
          <a:p>
            <a:pPr algn="just"/>
            <a:r>
              <a:rPr lang="en-US" sz="3600" b="1" dirty="0" err="1">
                <a:solidFill>
                  <a:srgbClr val="FFFF00"/>
                </a:solidFill>
                <a:latin typeface="Comic Sans MS" pitchFamily="66" charset="0"/>
              </a:rPr>
              <a:t>Gnathostomiasis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r>
              <a:rPr lang="en-US" sz="3200" dirty="0">
                <a:solidFill>
                  <a:schemeClr val="bg1"/>
                </a:solidFill>
                <a:latin typeface="+mn-lt"/>
              </a:rPr>
              <a:t>normal glucose levels, increased leucocytic count with eosinophilia.</a:t>
            </a:r>
          </a:p>
          <a:p>
            <a:pPr algn="just"/>
            <a:endParaRPr lang="en-US" sz="3200" dirty="0">
              <a:solidFill>
                <a:schemeClr val="bg1"/>
              </a:solidFill>
              <a:latin typeface="+mn-lt"/>
            </a:endParaRPr>
          </a:p>
          <a:p>
            <a:pPr algn="just">
              <a:buFontTx/>
              <a:buChar char="-"/>
            </a:pPr>
            <a:r>
              <a:rPr lang="en-US" sz="3200" dirty="0">
                <a:solidFill>
                  <a:schemeClr val="bg1"/>
                </a:solidFill>
                <a:latin typeface="+mn-lt"/>
              </a:rPr>
              <a:t> CT and MRI: There is nodular lesions, areas of </a:t>
            </a:r>
            <a:r>
              <a:rPr lang="en-US" sz="3200" dirty="0" err="1">
                <a:solidFill>
                  <a:schemeClr val="bg1"/>
                </a:solidFill>
                <a:latin typeface="+mn-lt"/>
              </a:rPr>
              <a:t>haemorrhage</a:t>
            </a:r>
            <a:r>
              <a:rPr lang="en-US" sz="3200" dirty="0">
                <a:solidFill>
                  <a:schemeClr val="bg1"/>
                </a:solidFill>
                <a:latin typeface="+mn-lt"/>
              </a:rPr>
              <a:t> and even hydrocephalus.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There is no commercially available serologic tests for </a:t>
            </a:r>
            <a:r>
              <a:rPr lang="en-US" sz="3200" dirty="0" err="1">
                <a:solidFill>
                  <a:schemeClr val="bg1"/>
                </a:solidFill>
                <a:latin typeface="+mn-lt"/>
              </a:rPr>
              <a:t>gnathostomiasis</a:t>
            </a:r>
            <a:r>
              <a:rPr lang="en-US" sz="3200" dirty="0">
                <a:solidFill>
                  <a:schemeClr val="bg1"/>
                </a:solidFill>
                <a:latin typeface="+mn-lt"/>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893647"/>
          </a:xfrm>
          <a:prstGeom prst="rect">
            <a:avLst/>
          </a:prstGeom>
          <a:noFill/>
        </p:spPr>
        <p:txBody>
          <a:bodyPr wrap="square" rtlCol="1">
            <a:spAutoFit/>
          </a:bodyPr>
          <a:lstStyle/>
          <a:p>
            <a:pPr algn="just"/>
            <a:r>
              <a:rPr lang="en-US" sz="3600" b="1" dirty="0" err="1">
                <a:solidFill>
                  <a:srgbClr val="FFFF00"/>
                </a:solidFill>
                <a:latin typeface="Comic Sans MS" pitchFamily="66" charset="0"/>
              </a:rPr>
              <a:t>Gnathostomiasis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For </a:t>
            </a:r>
            <a:r>
              <a:rPr lang="en-US" sz="3200" dirty="0" err="1">
                <a:solidFill>
                  <a:schemeClr val="bg1"/>
                </a:solidFill>
                <a:latin typeface="+mn-lt"/>
              </a:rPr>
              <a:t>cutaneous</a:t>
            </a:r>
            <a:r>
              <a:rPr lang="en-US" sz="3200" dirty="0">
                <a:solidFill>
                  <a:schemeClr val="bg1"/>
                </a:solidFill>
                <a:latin typeface="+mn-lt"/>
              </a:rPr>
              <a:t> disease: both </a:t>
            </a:r>
            <a:r>
              <a:rPr lang="en-US" sz="3200" dirty="0" err="1">
                <a:solidFill>
                  <a:schemeClr val="bg1"/>
                </a:solidFill>
                <a:latin typeface="+mn-lt"/>
              </a:rPr>
              <a:t>albendazole</a:t>
            </a:r>
            <a:r>
              <a:rPr lang="en-US" sz="3200" dirty="0">
                <a:solidFill>
                  <a:schemeClr val="bg1"/>
                </a:solidFill>
                <a:latin typeface="+mn-lt"/>
              </a:rPr>
              <a:t> and </a:t>
            </a:r>
            <a:r>
              <a:rPr lang="en-US" sz="3200" dirty="0" err="1">
                <a:solidFill>
                  <a:schemeClr val="bg1"/>
                </a:solidFill>
                <a:latin typeface="+mn-lt"/>
              </a:rPr>
              <a:t>ivermectin</a:t>
            </a:r>
            <a:r>
              <a:rPr lang="en-US" sz="3200" dirty="0">
                <a:solidFill>
                  <a:schemeClr val="bg1"/>
                </a:solidFill>
                <a:latin typeface="+mn-lt"/>
              </a:rPr>
              <a:t> are effective, although multiple courses are needed for some patients.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For CNS disease: the treatment is mainly supportive. The role of </a:t>
            </a:r>
            <a:r>
              <a:rPr lang="en-US" sz="3200" dirty="0" err="1">
                <a:solidFill>
                  <a:schemeClr val="bg1"/>
                </a:solidFill>
              </a:rPr>
              <a:t>anthelmintics</a:t>
            </a:r>
            <a:r>
              <a:rPr lang="en-US" sz="3200" dirty="0">
                <a:solidFill>
                  <a:schemeClr val="bg1"/>
                </a:solidFill>
              </a:rPr>
              <a:t>  and </a:t>
            </a:r>
            <a:r>
              <a:rPr lang="en-US" sz="3200" dirty="0">
                <a:solidFill>
                  <a:schemeClr val="bg1"/>
                </a:solidFill>
                <a:latin typeface="+mn-lt"/>
              </a:rPr>
              <a:t>steroids hasn’t been clearly defined.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r="26122"/>
          <a:stretch>
            <a:fillRect/>
          </a:stretch>
        </p:blipFill>
        <p:spPr bwMode="auto">
          <a:xfrm>
            <a:off x="1107257" y="83952"/>
            <a:ext cx="6929486" cy="6274006"/>
          </a:xfrm>
          <a:prstGeom prst="rect">
            <a:avLst/>
          </a:prstGeom>
          <a:noFill/>
          <a:ln w="9525">
            <a:noFill/>
            <a:round/>
            <a:headEnd/>
            <a:tailEnd/>
          </a:ln>
          <a:effectLst/>
        </p:spPr>
      </p:pic>
      <p:sp>
        <p:nvSpPr>
          <p:cNvPr id="3" name="Text Box 1"/>
          <p:cNvSpPr txBox="1">
            <a:spLocks noChangeArrowheads="1"/>
          </p:cNvSpPr>
          <p:nvPr/>
        </p:nvSpPr>
        <p:spPr bwMode="auto">
          <a:xfrm>
            <a:off x="500034" y="6357958"/>
            <a:ext cx="7929618" cy="500042"/>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b="1" dirty="0">
                <a:solidFill>
                  <a:srgbClr val="FFFF00"/>
                </a:solidFill>
                <a:latin typeface="Comic Sans MS" pitchFamily="66" charset="0"/>
                <a:ea typeface="msgothic" charset="0"/>
                <a:cs typeface="msgothic" charset="0"/>
              </a:rPr>
              <a:t>Comparison of features of </a:t>
            </a:r>
            <a:r>
              <a:rPr lang="en-GB" sz="2000" b="1" dirty="0" err="1">
                <a:solidFill>
                  <a:srgbClr val="FFFF00"/>
                </a:solidFill>
                <a:latin typeface="Comic Sans MS" pitchFamily="66" charset="0"/>
                <a:ea typeface="msgothic" charset="0"/>
                <a:cs typeface="msgothic" charset="0"/>
              </a:rPr>
              <a:t>Angiostrongylus</a:t>
            </a:r>
            <a:r>
              <a:rPr lang="en-GB" sz="2000" b="1" dirty="0">
                <a:solidFill>
                  <a:srgbClr val="FFFF00"/>
                </a:solidFill>
                <a:latin typeface="Comic Sans MS" pitchFamily="66" charset="0"/>
                <a:ea typeface="msgothic" charset="0"/>
                <a:cs typeface="msgothic" charset="0"/>
              </a:rPr>
              <a:t> and </a:t>
            </a:r>
            <a:r>
              <a:rPr lang="en-GB" sz="2000" b="1" dirty="0" err="1">
                <a:solidFill>
                  <a:srgbClr val="FFFF00"/>
                </a:solidFill>
                <a:latin typeface="Comic Sans MS" pitchFamily="66" charset="0"/>
                <a:ea typeface="msgothic" charset="0"/>
                <a:cs typeface="msgothic" charset="0"/>
              </a:rPr>
              <a:t>Gnathostoma</a:t>
            </a:r>
            <a:endParaRPr lang="en-GB" sz="2000" b="1" dirty="0">
              <a:solidFill>
                <a:srgbClr val="FFFF00"/>
              </a:solidFill>
              <a:latin typeface="Comic Sans MS" pitchFamily="66" charset="0"/>
              <a:ea typeface="msgothic" charset="0"/>
              <a:cs typeface="msgothic"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878532"/>
          </a:xfrm>
          <a:prstGeom prst="rect">
            <a:avLst/>
          </a:prstGeom>
          <a:noFill/>
        </p:spPr>
        <p:txBody>
          <a:bodyPr wrap="square" rtlCol="1">
            <a:spAutoFit/>
          </a:bodyPr>
          <a:lstStyle/>
          <a:p>
            <a:pPr algn="just"/>
            <a:r>
              <a:rPr lang="en-US" sz="3600" b="1" dirty="0" err="1">
                <a:solidFill>
                  <a:srgbClr val="FFFF00"/>
                </a:solidFill>
                <a:latin typeface="Comic Sans MS" pitchFamily="66" charset="0"/>
              </a:rPr>
              <a:t>Baylisascariasis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Causative agent: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disease is a rare </a:t>
            </a:r>
            <a:r>
              <a:rPr lang="en-US" sz="3200" dirty="0" err="1">
                <a:solidFill>
                  <a:schemeClr val="bg1"/>
                </a:solidFill>
                <a:latin typeface="+mn-lt"/>
              </a:rPr>
              <a:t>zoonosis</a:t>
            </a:r>
            <a:r>
              <a:rPr lang="en-US" sz="3200" dirty="0">
                <a:solidFill>
                  <a:schemeClr val="bg1"/>
                </a:solidFill>
                <a:latin typeface="+mn-lt"/>
              </a:rPr>
              <a:t> caused by infection with the </a:t>
            </a:r>
            <a:r>
              <a:rPr lang="en-US" sz="3200" dirty="0" err="1">
                <a:solidFill>
                  <a:schemeClr val="bg1"/>
                </a:solidFill>
                <a:latin typeface="+mn-lt"/>
              </a:rPr>
              <a:t>ascarid</a:t>
            </a:r>
            <a:r>
              <a:rPr lang="en-US" sz="3200" dirty="0">
                <a:solidFill>
                  <a:schemeClr val="bg1"/>
                </a:solidFill>
                <a:latin typeface="+mn-lt"/>
              </a:rPr>
              <a:t> </a:t>
            </a:r>
            <a:r>
              <a:rPr lang="en-US" sz="3200" i="1" dirty="0" err="1">
                <a:solidFill>
                  <a:schemeClr val="bg1"/>
                </a:solidFill>
                <a:latin typeface="+mn-lt"/>
              </a:rPr>
              <a:t>Baylisascaris</a:t>
            </a:r>
            <a:r>
              <a:rPr lang="en-US" sz="3200" i="1" dirty="0">
                <a:solidFill>
                  <a:schemeClr val="bg1"/>
                </a:solidFill>
                <a:latin typeface="+mn-lt"/>
              </a:rPr>
              <a:t> </a:t>
            </a:r>
            <a:r>
              <a:rPr lang="en-US" sz="3200" i="1" dirty="0" err="1">
                <a:solidFill>
                  <a:schemeClr val="bg1"/>
                </a:solidFill>
                <a:latin typeface="+mn-lt"/>
              </a:rPr>
              <a:t>procyonis</a:t>
            </a:r>
            <a:r>
              <a:rPr lang="en-US" sz="3200" dirty="0">
                <a:solidFill>
                  <a:schemeClr val="bg1"/>
                </a:solidFill>
                <a:latin typeface="+mn-lt"/>
              </a:rPr>
              <a:t>, which is primarily a nematode parasite of raccoons and other small carnivores.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Humans get infection through contact with raccoons or environments contaminated with their feces.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Medicine\Esinophilic Meningitis\Pics\baylis.jpg"/>
          <p:cNvPicPr>
            <a:picLocks noChangeAspect="1" noChangeArrowheads="1"/>
          </p:cNvPicPr>
          <p:nvPr/>
        </p:nvPicPr>
        <p:blipFill>
          <a:blip r:embed="rId2"/>
          <a:srcRect/>
          <a:stretch>
            <a:fillRect/>
          </a:stretch>
        </p:blipFill>
        <p:spPr bwMode="auto">
          <a:xfrm>
            <a:off x="71406" y="71414"/>
            <a:ext cx="3857632" cy="5252810"/>
          </a:xfrm>
          <a:prstGeom prst="rect">
            <a:avLst/>
          </a:prstGeom>
          <a:noFill/>
        </p:spPr>
      </p:pic>
      <p:pic>
        <p:nvPicPr>
          <p:cNvPr id="8196" name="Picture 4" descr="D:\Medicine\Esinophilic Meningitis\Pics\index.jpg"/>
          <p:cNvPicPr>
            <a:picLocks noChangeAspect="1" noChangeArrowheads="1"/>
          </p:cNvPicPr>
          <p:nvPr/>
        </p:nvPicPr>
        <p:blipFill>
          <a:blip r:embed="rId3"/>
          <a:srcRect/>
          <a:stretch>
            <a:fillRect/>
          </a:stretch>
        </p:blipFill>
        <p:spPr bwMode="auto">
          <a:xfrm>
            <a:off x="6534181" y="152390"/>
            <a:ext cx="2466975" cy="1847850"/>
          </a:xfrm>
          <a:prstGeom prst="rect">
            <a:avLst/>
          </a:prstGeom>
          <a:noFill/>
        </p:spPr>
      </p:pic>
      <p:pic>
        <p:nvPicPr>
          <p:cNvPr id="8197" name="Picture 5" descr="D:\Medicine\Esinophilic Meningitis\Pics\nice-raccoons-mammal-picture.jpg"/>
          <p:cNvPicPr>
            <a:picLocks noChangeAspect="1" noChangeArrowheads="1"/>
          </p:cNvPicPr>
          <p:nvPr/>
        </p:nvPicPr>
        <p:blipFill>
          <a:blip r:embed="rId4" cstate="print"/>
          <a:srcRect/>
          <a:stretch>
            <a:fillRect/>
          </a:stretch>
        </p:blipFill>
        <p:spPr bwMode="auto">
          <a:xfrm>
            <a:off x="4143372" y="3036091"/>
            <a:ext cx="4891067" cy="36683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431435"/>
          </a:xfrm>
          <a:prstGeom prst="rect">
            <a:avLst/>
          </a:prstGeom>
          <a:noFill/>
        </p:spPr>
        <p:txBody>
          <a:bodyPr wrap="square" rtlCol="1">
            <a:spAutoFit/>
          </a:bodyPr>
          <a:lstStyle/>
          <a:p>
            <a:pPr algn="just"/>
            <a:r>
              <a:rPr lang="en-US" sz="3600" b="1" dirty="0" err="1">
                <a:solidFill>
                  <a:srgbClr val="FFFF00"/>
                </a:solidFill>
                <a:latin typeface="Comic Sans MS" pitchFamily="66" charset="0"/>
              </a:rPr>
              <a:t>Baylisascariasis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Epidemiology: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disease is prevalent in North America, Japan and Germany.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929718" cy="5693866"/>
          </a:xfrm>
          <a:prstGeom prst="rect">
            <a:avLst/>
          </a:prstGeom>
          <a:noFill/>
        </p:spPr>
        <p:txBody>
          <a:bodyPr wrap="square" rtlCol="1">
            <a:spAutoFit/>
          </a:bodyPr>
          <a:lstStyle/>
          <a:p>
            <a:pPr>
              <a:buFontTx/>
              <a:buChar char="-"/>
            </a:pPr>
            <a:r>
              <a:rPr lang="en-US" sz="3200" dirty="0">
                <a:solidFill>
                  <a:schemeClr val="bg1"/>
                </a:solidFill>
                <a:latin typeface="+mn-lt"/>
              </a:rPr>
              <a:t> </a:t>
            </a:r>
            <a:r>
              <a:rPr lang="en-US" sz="3200" dirty="0" err="1">
                <a:solidFill>
                  <a:schemeClr val="bg1"/>
                </a:solidFill>
                <a:latin typeface="+mn-lt"/>
              </a:rPr>
              <a:t>Helminthic</a:t>
            </a:r>
            <a:r>
              <a:rPr lang="en-US" sz="3200" dirty="0">
                <a:solidFill>
                  <a:schemeClr val="bg1"/>
                </a:solidFill>
                <a:latin typeface="+mn-lt"/>
              </a:rPr>
              <a:t> infections are the most common cause of </a:t>
            </a:r>
            <a:r>
              <a:rPr lang="en-US" sz="3200" dirty="0" err="1">
                <a:solidFill>
                  <a:schemeClr val="bg1"/>
                </a:solidFill>
                <a:latin typeface="+mn-lt"/>
              </a:rPr>
              <a:t>eosinophilic</a:t>
            </a:r>
            <a:r>
              <a:rPr lang="en-US" sz="3200" dirty="0">
                <a:solidFill>
                  <a:schemeClr val="bg1"/>
                </a:solidFill>
                <a:latin typeface="+mn-lt"/>
              </a:rPr>
              <a:t> meningitis.</a:t>
            </a:r>
          </a:p>
          <a:p>
            <a:pPr>
              <a:buFontTx/>
              <a:buChar char="-"/>
            </a:pPr>
            <a:endParaRPr lang="en-US" sz="3200" dirty="0">
              <a:solidFill>
                <a:schemeClr val="bg1"/>
              </a:solidFill>
              <a:latin typeface="+mn-lt"/>
            </a:endParaRPr>
          </a:p>
          <a:p>
            <a:pPr>
              <a:buFontTx/>
              <a:buChar char="-"/>
            </a:pPr>
            <a:r>
              <a:rPr lang="en-US" sz="3200" dirty="0">
                <a:solidFill>
                  <a:schemeClr val="bg1"/>
                </a:solidFill>
                <a:latin typeface="+mn-lt"/>
              </a:rPr>
              <a:t> Eosinophilia is classified as one of the following:</a:t>
            </a:r>
          </a:p>
          <a:p>
            <a:pPr marL="571500" indent="-388938">
              <a:buFont typeface="+mj-lt"/>
              <a:buAutoNum type="romanLcPeriod"/>
            </a:pPr>
            <a:r>
              <a:rPr lang="en-US" sz="2800" dirty="0">
                <a:solidFill>
                  <a:schemeClr val="bg1"/>
                </a:solidFill>
                <a:latin typeface="+mn-lt"/>
              </a:rPr>
              <a:t>Reactive as in the inflammatory reaction to </a:t>
            </a:r>
            <a:r>
              <a:rPr lang="en-US" sz="2800" dirty="0" err="1">
                <a:solidFill>
                  <a:schemeClr val="bg1"/>
                </a:solidFill>
                <a:latin typeface="+mn-lt"/>
              </a:rPr>
              <a:t>helminths</a:t>
            </a:r>
            <a:r>
              <a:rPr lang="en-US" sz="2800" dirty="0">
                <a:solidFill>
                  <a:schemeClr val="bg1"/>
                </a:solidFill>
                <a:latin typeface="+mn-lt"/>
              </a:rPr>
              <a:t>.</a:t>
            </a:r>
          </a:p>
          <a:p>
            <a:pPr marL="571500" indent="-388938">
              <a:buFont typeface="+mj-lt"/>
              <a:buAutoNum type="romanLcPeriod"/>
            </a:pPr>
            <a:r>
              <a:rPr lang="en-US" sz="2800" dirty="0" err="1">
                <a:solidFill>
                  <a:schemeClr val="bg1"/>
                </a:solidFill>
                <a:latin typeface="+mn-lt"/>
              </a:rPr>
              <a:t>Clonal</a:t>
            </a:r>
            <a:r>
              <a:rPr lang="en-US" sz="2800" dirty="0">
                <a:solidFill>
                  <a:schemeClr val="bg1"/>
                </a:solidFill>
                <a:latin typeface="+mn-lt"/>
              </a:rPr>
              <a:t> as in </a:t>
            </a:r>
            <a:r>
              <a:rPr lang="en-US" sz="2800" dirty="0" err="1">
                <a:solidFill>
                  <a:schemeClr val="bg1"/>
                </a:solidFill>
                <a:latin typeface="+mn-lt"/>
              </a:rPr>
              <a:t>eosinophilic</a:t>
            </a:r>
            <a:r>
              <a:rPr lang="en-US" sz="2800" dirty="0">
                <a:solidFill>
                  <a:schemeClr val="bg1"/>
                </a:solidFill>
                <a:latin typeface="+mn-lt"/>
              </a:rPr>
              <a:t> leukemia.</a:t>
            </a:r>
          </a:p>
          <a:p>
            <a:pPr marL="571500" indent="-388938">
              <a:buFont typeface="+mj-lt"/>
              <a:buAutoNum type="romanLcPeriod"/>
            </a:pPr>
            <a:r>
              <a:rPr lang="en-US" sz="2800" dirty="0">
                <a:solidFill>
                  <a:schemeClr val="bg1"/>
                </a:solidFill>
                <a:latin typeface="+mn-lt"/>
              </a:rPr>
              <a:t>Unexplained, as in HES.</a:t>
            </a:r>
          </a:p>
          <a:p>
            <a:pPr marL="571500" indent="-571500"/>
            <a:endParaRPr lang="en-US" sz="2800" dirty="0">
              <a:solidFill>
                <a:schemeClr val="bg1"/>
              </a:solidFill>
              <a:latin typeface="+mn-lt"/>
            </a:endParaRPr>
          </a:p>
          <a:p>
            <a:r>
              <a:rPr lang="en-US" sz="3200" dirty="0">
                <a:solidFill>
                  <a:schemeClr val="bg1"/>
                </a:solidFill>
                <a:latin typeface="+mn-lt"/>
              </a:rPr>
              <a:t>- CSF eosinophilia is most frequently associated with reaction to infectious agents. </a:t>
            </a:r>
            <a:endParaRPr lang="ar-EG" sz="3200" dirty="0">
              <a:solidFill>
                <a:schemeClr val="bg1"/>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Baylisascariasis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Disease:</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Migration of larvae may be asymptomatic or may produce visceral, </a:t>
            </a:r>
            <a:r>
              <a:rPr lang="en-US" sz="3200" dirty="0" err="1">
                <a:solidFill>
                  <a:schemeClr val="bg1"/>
                </a:solidFill>
                <a:latin typeface="+mn-lt"/>
              </a:rPr>
              <a:t>cutaneous</a:t>
            </a:r>
            <a:r>
              <a:rPr lang="en-US" sz="3200" dirty="0">
                <a:solidFill>
                  <a:schemeClr val="bg1"/>
                </a:solidFill>
                <a:latin typeface="+mn-lt"/>
              </a:rPr>
              <a:t> or ocular larva </a:t>
            </a:r>
            <a:r>
              <a:rPr lang="en-US" sz="3200" dirty="0" err="1">
                <a:solidFill>
                  <a:schemeClr val="bg1"/>
                </a:solidFill>
                <a:latin typeface="+mn-lt"/>
              </a:rPr>
              <a:t>migrans</a:t>
            </a:r>
            <a:r>
              <a:rPr lang="en-US" sz="3200" dirty="0">
                <a:solidFill>
                  <a:schemeClr val="bg1"/>
                </a:solidFill>
                <a:latin typeface="+mn-lt"/>
              </a:rPr>
              <a:t> syndrome.</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Unlike </a:t>
            </a:r>
            <a:r>
              <a:rPr lang="en-US" sz="3200" dirty="0" err="1">
                <a:solidFill>
                  <a:schemeClr val="bg1"/>
                </a:solidFill>
                <a:latin typeface="+mn-lt"/>
              </a:rPr>
              <a:t>angiostrongyliasis</a:t>
            </a:r>
            <a:r>
              <a:rPr lang="en-US" sz="3200" dirty="0">
                <a:solidFill>
                  <a:schemeClr val="bg1"/>
                </a:solidFill>
                <a:latin typeface="+mn-lt"/>
              </a:rPr>
              <a:t> and </a:t>
            </a:r>
            <a:r>
              <a:rPr lang="en-US" sz="3200" dirty="0" err="1">
                <a:solidFill>
                  <a:schemeClr val="bg1"/>
                </a:solidFill>
                <a:latin typeface="+mn-lt"/>
              </a:rPr>
              <a:t>gnathostomiasis</a:t>
            </a:r>
            <a:r>
              <a:rPr lang="en-US" sz="3200" dirty="0">
                <a:solidFill>
                  <a:schemeClr val="bg1"/>
                </a:solidFill>
                <a:latin typeface="+mn-lt"/>
              </a:rPr>
              <a:t>, ocular disease is concomitant with neurological disease in many patients.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CNS disease is usually very severe and leads to sequelae or death.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3262432"/>
          </a:xfrm>
          <a:prstGeom prst="rect">
            <a:avLst/>
          </a:prstGeom>
          <a:noFill/>
        </p:spPr>
        <p:txBody>
          <a:bodyPr wrap="square" rtlCol="1">
            <a:spAutoFit/>
          </a:bodyPr>
          <a:lstStyle/>
          <a:p>
            <a:pPr algn="just"/>
            <a:r>
              <a:rPr lang="en-US" sz="3600" b="1" dirty="0" err="1">
                <a:solidFill>
                  <a:srgbClr val="FFFF00"/>
                </a:solidFill>
                <a:latin typeface="Comic Sans MS" pitchFamily="66" charset="0"/>
              </a:rPr>
              <a:t>Baylisascariasis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typical clinical presentation of CNS disease is an acute and rapidly progressing </a:t>
            </a:r>
            <a:r>
              <a:rPr lang="en-US" sz="3200" dirty="0" err="1">
                <a:solidFill>
                  <a:schemeClr val="bg1"/>
                </a:solidFill>
                <a:latin typeface="+mn-lt"/>
              </a:rPr>
              <a:t>meningoencephalitis</a:t>
            </a:r>
            <a:r>
              <a:rPr lang="en-US" sz="3200" dirty="0">
                <a:solidFill>
                  <a:schemeClr val="bg1"/>
                </a:solidFill>
                <a:latin typeface="+mn-lt"/>
              </a:rPr>
              <a:t>, characterized by lethargy, ataxia, seizures and paralysis. Fever is usually not prominent.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878532"/>
          </a:xfrm>
          <a:prstGeom prst="rect">
            <a:avLst/>
          </a:prstGeom>
          <a:noFill/>
        </p:spPr>
        <p:txBody>
          <a:bodyPr wrap="square" rtlCol="1">
            <a:spAutoFit/>
          </a:bodyPr>
          <a:lstStyle/>
          <a:p>
            <a:pPr algn="just"/>
            <a:r>
              <a:rPr lang="en-US" sz="3600" b="1" dirty="0" err="1">
                <a:solidFill>
                  <a:srgbClr val="FFFF00"/>
                </a:solidFill>
                <a:latin typeface="Comic Sans MS" pitchFamily="66" charset="0"/>
              </a:rPr>
              <a:t>Baylisascariasis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Diagnosis: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MRI eventually demonstrates nonspecific diffuse white matter lesions.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Eosinophilia in the CSF may be extremely high. It varies from 4 to 68%. Protein and glucose levels may be normal.</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Peripheral eosinophilia can vary widely from 5 to 45%.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1785104"/>
          </a:xfrm>
          <a:prstGeom prst="rect">
            <a:avLst/>
          </a:prstGeom>
          <a:noFill/>
        </p:spPr>
        <p:txBody>
          <a:bodyPr wrap="square" rtlCol="1">
            <a:spAutoFit/>
          </a:bodyPr>
          <a:lstStyle/>
          <a:p>
            <a:pPr algn="just"/>
            <a:r>
              <a:rPr lang="en-US" sz="3600" b="1" dirty="0" err="1">
                <a:solidFill>
                  <a:srgbClr val="FFFF00"/>
                </a:solidFill>
                <a:latin typeface="Comic Sans MS" pitchFamily="66" charset="0"/>
              </a:rPr>
              <a:t>Baylisascariasis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Antibodies can be detected in serum and CSF, preferably by ELISA or WB.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878532"/>
          </a:xfrm>
          <a:prstGeom prst="rect">
            <a:avLst/>
          </a:prstGeom>
          <a:noFill/>
        </p:spPr>
        <p:txBody>
          <a:bodyPr wrap="square" rtlCol="1">
            <a:spAutoFit/>
          </a:bodyPr>
          <a:lstStyle/>
          <a:p>
            <a:pPr algn="just"/>
            <a:r>
              <a:rPr lang="en-US" sz="3600" b="1" dirty="0" err="1">
                <a:solidFill>
                  <a:srgbClr val="FFFF00"/>
                </a:solidFill>
                <a:latin typeface="Comic Sans MS" pitchFamily="66" charset="0"/>
              </a:rPr>
              <a:t>Baylisascariasis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Anthelmintics</a:t>
            </a:r>
            <a:r>
              <a:rPr lang="en-US" sz="3200" dirty="0">
                <a:solidFill>
                  <a:schemeClr val="bg1"/>
                </a:solidFill>
                <a:latin typeface="+mn-lt"/>
              </a:rPr>
              <a:t> aren’t effective for the treatment of </a:t>
            </a:r>
            <a:r>
              <a:rPr lang="en-US" sz="3200" dirty="0" err="1">
                <a:solidFill>
                  <a:schemeClr val="bg1"/>
                </a:solidFill>
                <a:latin typeface="+mn-lt"/>
              </a:rPr>
              <a:t>baylisascariasis</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So, prophylactic treatment with </a:t>
            </a:r>
            <a:r>
              <a:rPr lang="en-US" sz="3200" dirty="0" err="1">
                <a:solidFill>
                  <a:schemeClr val="bg1"/>
                </a:solidFill>
                <a:latin typeface="+mn-lt"/>
              </a:rPr>
              <a:t>albendazole</a:t>
            </a:r>
            <a:r>
              <a:rPr lang="en-US" sz="3200" dirty="0">
                <a:solidFill>
                  <a:schemeClr val="bg1"/>
                </a:solidFill>
                <a:latin typeface="+mn-lt"/>
              </a:rPr>
              <a:t> (20 to 40 mg/kg/day) or </a:t>
            </a:r>
            <a:r>
              <a:rPr lang="en-US" sz="3200" dirty="0" err="1">
                <a:solidFill>
                  <a:schemeClr val="bg1"/>
                </a:solidFill>
                <a:latin typeface="+mn-lt"/>
              </a:rPr>
              <a:t>thiabendazole</a:t>
            </a:r>
            <a:r>
              <a:rPr lang="en-US" sz="3200" dirty="0">
                <a:solidFill>
                  <a:schemeClr val="bg1"/>
                </a:solidFill>
                <a:latin typeface="+mn-lt"/>
              </a:rPr>
              <a:t> (50 mg/kg/day) should be started immediately after exposure to raccoon latrines or cages. Treatment should be maintained for at least 10 days.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Schistosomiasis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Causative agent: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i="1" dirty="0" err="1">
                <a:solidFill>
                  <a:schemeClr val="bg1"/>
                </a:solidFill>
                <a:latin typeface="+mn-lt"/>
              </a:rPr>
              <a:t>Schistosoma</a:t>
            </a:r>
            <a:r>
              <a:rPr lang="en-US" sz="3200" i="1" dirty="0">
                <a:solidFill>
                  <a:schemeClr val="bg1"/>
                </a:solidFill>
                <a:latin typeface="+mn-lt"/>
              </a:rPr>
              <a:t> spp.</a:t>
            </a:r>
            <a:r>
              <a:rPr lang="en-US" sz="3200" dirty="0">
                <a:solidFill>
                  <a:schemeClr val="bg1"/>
                </a:solidFill>
                <a:latin typeface="+mn-lt"/>
              </a:rPr>
              <a:t> parasitize the blood vessels of vertebrates.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Five species are known human parasites: </a:t>
            </a:r>
            <a:r>
              <a:rPr lang="en-US" sz="3200" i="1" dirty="0">
                <a:solidFill>
                  <a:schemeClr val="bg1"/>
                </a:solidFill>
                <a:latin typeface="+mn-lt"/>
              </a:rPr>
              <a:t>S. </a:t>
            </a:r>
            <a:r>
              <a:rPr lang="en-US" sz="3200" i="1" dirty="0" err="1">
                <a:solidFill>
                  <a:schemeClr val="bg1"/>
                </a:solidFill>
                <a:latin typeface="+mn-lt"/>
              </a:rPr>
              <a:t>mansoni</a:t>
            </a:r>
            <a:r>
              <a:rPr lang="en-US" sz="3200" i="1" dirty="0">
                <a:solidFill>
                  <a:schemeClr val="bg1"/>
                </a:solidFill>
                <a:latin typeface="+mn-lt"/>
              </a:rPr>
              <a:t>, S. </a:t>
            </a:r>
            <a:r>
              <a:rPr lang="en-US" sz="3200" i="1" dirty="0" err="1">
                <a:solidFill>
                  <a:schemeClr val="bg1"/>
                </a:solidFill>
                <a:latin typeface="+mn-lt"/>
              </a:rPr>
              <a:t>haematobium</a:t>
            </a:r>
            <a:r>
              <a:rPr lang="en-US" sz="3200" i="1" dirty="0">
                <a:solidFill>
                  <a:schemeClr val="bg1"/>
                </a:solidFill>
                <a:latin typeface="+mn-lt"/>
              </a:rPr>
              <a:t>, S. </a:t>
            </a:r>
            <a:r>
              <a:rPr lang="en-US" sz="3200" i="1" dirty="0" err="1">
                <a:solidFill>
                  <a:schemeClr val="bg1"/>
                </a:solidFill>
                <a:latin typeface="+mn-lt"/>
              </a:rPr>
              <a:t>japonicum</a:t>
            </a:r>
            <a:r>
              <a:rPr lang="en-US" sz="3200" i="1" dirty="0">
                <a:solidFill>
                  <a:schemeClr val="bg1"/>
                </a:solidFill>
                <a:latin typeface="+mn-lt"/>
              </a:rPr>
              <a:t>, S. </a:t>
            </a:r>
            <a:r>
              <a:rPr lang="en-US" sz="3200" i="1" dirty="0" err="1">
                <a:solidFill>
                  <a:schemeClr val="bg1"/>
                </a:solidFill>
                <a:latin typeface="+mn-lt"/>
              </a:rPr>
              <a:t>mekongi</a:t>
            </a:r>
            <a:r>
              <a:rPr lang="en-US" sz="3200" i="1" dirty="0">
                <a:solidFill>
                  <a:schemeClr val="bg1"/>
                </a:solidFill>
                <a:latin typeface="+mn-lt"/>
              </a:rPr>
              <a:t>, and S. </a:t>
            </a:r>
            <a:r>
              <a:rPr lang="en-US" sz="3200" i="1" dirty="0" err="1">
                <a:solidFill>
                  <a:schemeClr val="bg1"/>
                </a:solidFill>
                <a:latin typeface="+mn-lt"/>
              </a:rPr>
              <a:t>malayensis</a:t>
            </a:r>
            <a:r>
              <a:rPr lang="en-US" sz="3200" i="1"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CNS is an ectopic location for eggs of </a:t>
            </a:r>
            <a:r>
              <a:rPr lang="en-US" sz="3200" i="1" dirty="0" err="1">
                <a:solidFill>
                  <a:schemeClr val="bg1"/>
                </a:solidFill>
              </a:rPr>
              <a:t>Schistosoma</a:t>
            </a:r>
            <a:r>
              <a:rPr lang="en-US" sz="3200" i="1" dirty="0">
                <a:solidFill>
                  <a:schemeClr val="bg1"/>
                </a:solidFill>
              </a:rPr>
              <a:t> spp. </a:t>
            </a:r>
            <a:r>
              <a:rPr lang="en-US" sz="3200" dirty="0">
                <a:solidFill>
                  <a:schemeClr val="bg1"/>
                </a:solidFill>
              </a:rPr>
              <a:t>especially </a:t>
            </a:r>
            <a:r>
              <a:rPr lang="en-US" sz="3200" i="1" dirty="0">
                <a:solidFill>
                  <a:schemeClr val="bg1"/>
                </a:solidFill>
              </a:rPr>
              <a:t>S. </a:t>
            </a:r>
            <a:r>
              <a:rPr lang="en-US" sz="3200" i="1" dirty="0" err="1">
                <a:solidFill>
                  <a:schemeClr val="bg1"/>
                </a:solidFill>
              </a:rPr>
              <a:t>mansoni</a:t>
            </a:r>
            <a:r>
              <a:rPr lang="en-US" sz="3200" i="1" dirty="0">
                <a:solidFill>
                  <a:schemeClr val="bg1"/>
                </a:solidFill>
              </a:rPr>
              <a:t> </a:t>
            </a:r>
            <a:r>
              <a:rPr lang="en-US" sz="3200" dirty="0">
                <a:solidFill>
                  <a:schemeClr val="bg1"/>
                </a:solidFill>
              </a:rPr>
              <a:t>and </a:t>
            </a:r>
            <a:r>
              <a:rPr lang="en-US" sz="3200" i="1" dirty="0">
                <a:solidFill>
                  <a:schemeClr val="bg1"/>
                </a:solidFill>
              </a:rPr>
              <a:t>S. </a:t>
            </a:r>
            <a:r>
              <a:rPr lang="en-US" sz="3200" i="1" dirty="0" err="1">
                <a:solidFill>
                  <a:schemeClr val="bg1"/>
                </a:solidFill>
              </a:rPr>
              <a:t>japonicum</a:t>
            </a:r>
            <a:r>
              <a:rPr lang="en-US" sz="3200" i="1" dirty="0">
                <a:solidFill>
                  <a:schemeClr val="bg1"/>
                </a:solidFill>
              </a:rPr>
              <a:t>.</a:t>
            </a:r>
            <a:endParaRPr lang="en-US" sz="3200" dirty="0">
              <a:solidFill>
                <a:schemeClr val="bg1"/>
              </a:solidFill>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386090"/>
          </a:xfrm>
          <a:prstGeom prst="rect">
            <a:avLst/>
          </a:prstGeom>
          <a:noFill/>
        </p:spPr>
        <p:txBody>
          <a:bodyPr wrap="square" rtlCol="1">
            <a:spAutoFit/>
          </a:bodyPr>
          <a:lstStyle/>
          <a:p>
            <a:pPr algn="just"/>
            <a:r>
              <a:rPr lang="en-US" sz="3600" b="1" dirty="0" err="1">
                <a:solidFill>
                  <a:srgbClr val="FFFF00"/>
                </a:solidFill>
                <a:latin typeface="Comic Sans MS" pitchFamily="66" charset="0"/>
              </a:rPr>
              <a:t>Schistosomiasis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Epidemiology: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Schistosomiasis</a:t>
            </a:r>
            <a:r>
              <a:rPr lang="en-US" sz="3200" dirty="0">
                <a:solidFill>
                  <a:schemeClr val="bg1"/>
                </a:solidFill>
                <a:latin typeface="+mn-lt"/>
              </a:rPr>
              <a:t> is endemic in sub-Saharan Africa, Latin America, Egypt and China.</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dirty="0" err="1">
                <a:solidFill>
                  <a:schemeClr val="bg1"/>
                </a:solidFill>
                <a:latin typeface="+mn-lt"/>
              </a:rPr>
              <a:t>Neuroschistosomiasis</a:t>
            </a:r>
            <a:r>
              <a:rPr lang="en-US" sz="3200" dirty="0">
                <a:solidFill>
                  <a:schemeClr val="bg1"/>
                </a:solidFill>
                <a:latin typeface="+mn-lt"/>
              </a:rPr>
              <a:t> (NSM) is most common in young male adults.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Humans get infection through contact with water containing </a:t>
            </a:r>
            <a:r>
              <a:rPr lang="en-US" sz="3200" dirty="0" err="1">
                <a:solidFill>
                  <a:schemeClr val="bg1"/>
                </a:solidFill>
                <a:latin typeface="+mn-lt"/>
              </a:rPr>
              <a:t>cercariae</a:t>
            </a:r>
            <a:r>
              <a:rPr lang="en-US" sz="3200" dirty="0">
                <a:solidFill>
                  <a:schemeClr val="bg1"/>
                </a:solidFill>
                <a:latin typeface="+mn-lt"/>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878532"/>
          </a:xfrm>
          <a:prstGeom prst="rect">
            <a:avLst/>
          </a:prstGeom>
          <a:noFill/>
        </p:spPr>
        <p:txBody>
          <a:bodyPr wrap="square" rtlCol="1">
            <a:spAutoFit/>
          </a:bodyPr>
          <a:lstStyle/>
          <a:p>
            <a:pPr algn="just"/>
            <a:r>
              <a:rPr lang="en-US" sz="3600" b="1" dirty="0" err="1">
                <a:solidFill>
                  <a:srgbClr val="FFFF00"/>
                </a:solidFill>
                <a:latin typeface="Comic Sans MS" pitchFamily="66" charset="0"/>
              </a:rPr>
              <a:t>Schistosomiasis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Disease:</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In NSM, spinal cord lesions predominate, also it can affect the cerebrum or cerebellum.</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Cerebral </a:t>
            </a:r>
            <a:r>
              <a:rPr lang="en-US" sz="3200" dirty="0" err="1">
                <a:solidFill>
                  <a:schemeClr val="bg1"/>
                </a:solidFill>
                <a:latin typeface="+mn-lt"/>
              </a:rPr>
              <a:t>schistosomiasis</a:t>
            </a:r>
            <a:r>
              <a:rPr lang="en-US" sz="3200" dirty="0">
                <a:solidFill>
                  <a:schemeClr val="bg1"/>
                </a:solidFill>
                <a:latin typeface="+mn-lt"/>
              </a:rPr>
              <a:t> occurs in 1.7-4.5% of hospitalized patients with </a:t>
            </a:r>
            <a:r>
              <a:rPr lang="en-US" sz="3200" i="1" dirty="0">
                <a:solidFill>
                  <a:schemeClr val="bg1"/>
                </a:solidFill>
              </a:rPr>
              <a:t>S. </a:t>
            </a:r>
            <a:r>
              <a:rPr lang="en-US" sz="3200" i="1" dirty="0" err="1">
                <a:solidFill>
                  <a:schemeClr val="bg1"/>
                </a:solidFill>
              </a:rPr>
              <a:t>japonicum</a:t>
            </a:r>
            <a:r>
              <a:rPr lang="en-US" sz="3200" i="1" dirty="0">
                <a:solidFill>
                  <a:schemeClr val="bg1"/>
                </a:solidFill>
              </a:rPr>
              <a:t>.</a:t>
            </a:r>
            <a:r>
              <a:rPr lang="en-US" sz="3200" dirty="0">
                <a:solidFill>
                  <a:schemeClr val="bg1"/>
                </a:solidFill>
              </a:rPr>
              <a:t> It may occur as early as 6 weeks after infection and the most common sign is focal </a:t>
            </a:r>
            <a:r>
              <a:rPr lang="en-US" sz="3200" dirty="0" err="1">
                <a:solidFill>
                  <a:schemeClr val="bg1"/>
                </a:solidFill>
              </a:rPr>
              <a:t>jacksonian</a:t>
            </a:r>
            <a:r>
              <a:rPr lang="en-US" sz="3200" dirty="0">
                <a:solidFill>
                  <a:schemeClr val="bg1"/>
                </a:solidFill>
              </a:rPr>
              <a:t> epilepsy, headache, optic field lesions or difficulty in speech.</a:t>
            </a:r>
            <a:endParaRPr lang="en-US" sz="3200" dirty="0">
              <a:solidFill>
                <a:schemeClr val="bg1"/>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40197"/>
          </a:xfrm>
          <a:prstGeom prst="rect">
            <a:avLst/>
          </a:prstGeom>
          <a:noFill/>
        </p:spPr>
        <p:txBody>
          <a:bodyPr wrap="square" rtlCol="1">
            <a:spAutoFit/>
          </a:bodyPr>
          <a:lstStyle/>
          <a:p>
            <a:pPr algn="just"/>
            <a:r>
              <a:rPr lang="en-US" sz="3600" b="1" dirty="0" err="1">
                <a:solidFill>
                  <a:srgbClr val="FFFF00"/>
                </a:solidFill>
                <a:latin typeface="Comic Sans MS" pitchFamily="66" charset="0"/>
              </a:rPr>
              <a:t>Schistosomiasis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Spinal cord lesions may be:</a:t>
            </a:r>
          </a:p>
          <a:p>
            <a:pPr algn="just">
              <a:buFontTx/>
              <a:buChar char="-"/>
            </a:pPr>
            <a:endParaRPr lang="en-US" sz="1200" dirty="0">
              <a:solidFill>
                <a:schemeClr val="bg1"/>
              </a:solidFill>
              <a:latin typeface="+mn-lt"/>
            </a:endParaRPr>
          </a:p>
          <a:p>
            <a:pPr marL="715963" indent="-533400" algn="just">
              <a:buFont typeface="+mj-lt"/>
              <a:buAutoNum type="romanLcPeriod"/>
            </a:pPr>
            <a:r>
              <a:rPr lang="en-US" sz="2800" dirty="0">
                <a:solidFill>
                  <a:schemeClr val="bg1"/>
                </a:solidFill>
                <a:latin typeface="+mn-lt"/>
              </a:rPr>
              <a:t>Medullar, when the involvement of the spinal cord predominates.</a:t>
            </a:r>
          </a:p>
          <a:p>
            <a:pPr marL="715963" indent="-533400" algn="just">
              <a:buFont typeface="+mj-lt"/>
              <a:buAutoNum type="romanLcPeriod"/>
            </a:pPr>
            <a:endParaRPr lang="en-US" sz="2800" dirty="0">
              <a:solidFill>
                <a:schemeClr val="bg1"/>
              </a:solidFill>
              <a:latin typeface="+mn-lt"/>
            </a:endParaRPr>
          </a:p>
          <a:p>
            <a:pPr marL="715963" indent="-533400" algn="just">
              <a:buFont typeface="+mj-lt"/>
              <a:buAutoNum type="romanLcPeriod"/>
            </a:pPr>
            <a:r>
              <a:rPr lang="en-US" sz="2800" dirty="0" err="1">
                <a:solidFill>
                  <a:schemeClr val="bg1"/>
                </a:solidFill>
                <a:latin typeface="+mn-lt"/>
              </a:rPr>
              <a:t>Myeloradicular</a:t>
            </a:r>
            <a:r>
              <a:rPr lang="en-US" sz="2800" dirty="0">
                <a:solidFill>
                  <a:schemeClr val="bg1"/>
                </a:solidFill>
                <a:latin typeface="+mn-lt"/>
              </a:rPr>
              <a:t>, when spinal cord and nerve root lesions occur.</a:t>
            </a:r>
            <a:endParaRPr lang="en-US" sz="2800" u="sng" dirty="0">
              <a:solidFill>
                <a:schemeClr val="bg1"/>
              </a:solidFill>
              <a:latin typeface="+mn-lt"/>
            </a:endParaRPr>
          </a:p>
          <a:p>
            <a:pPr marL="715963" indent="-533400" algn="just">
              <a:buFont typeface="+mj-lt"/>
              <a:buAutoNum type="romanLcPeriod"/>
            </a:pPr>
            <a:endParaRPr lang="en-US" sz="2800" dirty="0">
              <a:solidFill>
                <a:schemeClr val="bg1"/>
              </a:solidFill>
              <a:latin typeface="+mn-lt"/>
            </a:endParaRPr>
          </a:p>
          <a:p>
            <a:pPr marL="715963" indent="-533400" algn="just">
              <a:buFont typeface="+mj-lt"/>
              <a:buAutoNum type="romanLcPeriod"/>
            </a:pPr>
            <a:r>
              <a:rPr lang="en-US" sz="2800" dirty="0" err="1">
                <a:solidFill>
                  <a:schemeClr val="bg1"/>
                </a:solidFill>
                <a:latin typeface="+mn-lt"/>
              </a:rPr>
              <a:t>Conus</a:t>
            </a:r>
            <a:r>
              <a:rPr lang="en-US" sz="2800" dirty="0">
                <a:solidFill>
                  <a:schemeClr val="bg1"/>
                </a:solidFill>
                <a:latin typeface="+mn-lt"/>
              </a:rPr>
              <a:t>-cauda equina syndrome, when there is a predominant involvement of the terminal spinal cord and cauda equina.</a:t>
            </a:r>
          </a:p>
          <a:p>
            <a:pPr marL="715963" indent="-533400" algn="just"/>
            <a:endParaRPr lang="en-US" sz="3200" dirty="0">
              <a:solidFill>
                <a:schemeClr val="bg1"/>
              </a:solidFill>
              <a:latin typeface="+mn-lt"/>
            </a:endParaRPr>
          </a:p>
          <a:p>
            <a:pPr algn="just"/>
            <a:r>
              <a:rPr lang="en-US" sz="3200" dirty="0">
                <a:solidFill>
                  <a:schemeClr val="bg1"/>
                </a:solidFill>
                <a:latin typeface="+mn-lt"/>
              </a:rPr>
              <a:t>- There is acute or subacute progression.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Schistosomiasis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Diagnosis: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a:solidFill>
                  <a:schemeClr val="bg1"/>
                </a:solidFill>
              </a:rPr>
              <a:t>CSF findings include: mild to moderate increase in cells and protein, glucose levels are slightly low or normal, eosinophilia is evident in 50% of patients.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ELISA performed with soluble egg antigen (SEA) is the most reliable immunological method for diagnosis of NSM. A value of 1.4 </a:t>
            </a:r>
            <a:r>
              <a:rPr lang="en-US" sz="3200" dirty="0">
                <a:solidFill>
                  <a:schemeClr val="bg1"/>
                </a:solidFill>
                <a:latin typeface="Symbol" pitchFamily="18" charset="2"/>
              </a:rPr>
              <a:t>m</a:t>
            </a:r>
            <a:r>
              <a:rPr lang="en-US" sz="3200" dirty="0">
                <a:solidFill>
                  <a:schemeClr val="bg1"/>
                </a:solidFill>
                <a:latin typeface="+mn-lt"/>
              </a:rPr>
              <a:t>g/ml </a:t>
            </a:r>
            <a:r>
              <a:rPr lang="en-US" sz="3200" dirty="0" err="1">
                <a:solidFill>
                  <a:schemeClr val="bg1"/>
                </a:solidFill>
                <a:latin typeface="+mn-lt"/>
              </a:rPr>
              <a:t>IgG</a:t>
            </a:r>
            <a:r>
              <a:rPr lang="en-US" sz="3200" dirty="0">
                <a:solidFill>
                  <a:schemeClr val="bg1"/>
                </a:solidFill>
                <a:latin typeface="+mn-lt"/>
              </a:rPr>
              <a:t> anti-SEA in CSF supports the possibility of</a:t>
            </a:r>
            <a:r>
              <a:rPr lang="en-US" sz="3200" dirty="0"/>
              <a:t> </a:t>
            </a:r>
            <a:r>
              <a:rPr lang="en-US" sz="3200" dirty="0" err="1">
                <a:solidFill>
                  <a:schemeClr val="bg1"/>
                </a:solidFill>
              </a:rPr>
              <a:t>schistosomiasis</a:t>
            </a:r>
            <a:r>
              <a:rPr lang="en-US" sz="3200" dirty="0">
                <a:solidFill>
                  <a:schemeClr val="bg1"/>
                </a:solidFill>
              </a:rPr>
              <a:t>.</a:t>
            </a:r>
            <a:endParaRPr lang="en-US" sz="3200" dirty="0">
              <a:solidFill>
                <a:schemeClr val="bg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09420"/>
          </a:xfrm>
          <a:prstGeom prst="rect">
            <a:avLst/>
          </a:prstGeom>
          <a:noFill/>
        </p:spPr>
        <p:txBody>
          <a:bodyPr wrap="square" rtlCol="1">
            <a:spAutoFit/>
          </a:bodyPr>
          <a:lstStyle/>
          <a:p>
            <a:r>
              <a:rPr lang="en-US" sz="3600" b="1" dirty="0">
                <a:solidFill>
                  <a:srgbClr val="FFFF00"/>
                </a:solidFill>
                <a:latin typeface="Comic Sans MS" pitchFamily="66" charset="0"/>
              </a:rPr>
              <a:t>Causes of Eosinophilic Meningitis</a:t>
            </a:r>
          </a:p>
          <a:p>
            <a:pPr marL="514350" indent="-514350">
              <a:buAutoNum type="alphaUcParenR"/>
            </a:pPr>
            <a:r>
              <a:rPr lang="en-US" sz="3200" b="1" dirty="0">
                <a:solidFill>
                  <a:srgbClr val="66FF33"/>
                </a:solidFill>
                <a:latin typeface="Comic Sans MS" pitchFamily="66" charset="0"/>
              </a:rPr>
              <a:t>Parasitic Diseases: </a:t>
            </a:r>
          </a:p>
          <a:p>
            <a:pPr marL="571500" indent="-206375">
              <a:buFont typeface="+mj-lt"/>
              <a:buAutoNum type="romanLcPeriod"/>
            </a:pPr>
            <a:r>
              <a:rPr lang="en-US" sz="2800" b="1" dirty="0">
                <a:solidFill>
                  <a:srgbClr val="FFFF00"/>
                </a:solidFill>
                <a:latin typeface="+mn-lt"/>
              </a:rPr>
              <a:t> More common</a:t>
            </a:r>
          </a:p>
          <a:p>
            <a:pPr marL="1428750" lvl="2" indent="-514350">
              <a:buAutoNum type="arabicParenR"/>
            </a:pPr>
            <a:r>
              <a:rPr lang="en-US" sz="2800" dirty="0" err="1">
                <a:solidFill>
                  <a:schemeClr val="bg1"/>
                </a:solidFill>
                <a:latin typeface="+mn-lt"/>
              </a:rPr>
              <a:t>Angiostrongyliasis</a:t>
            </a:r>
            <a:r>
              <a:rPr lang="en-US" sz="2800" dirty="0">
                <a:solidFill>
                  <a:schemeClr val="bg1"/>
                </a:solidFill>
                <a:latin typeface="+mn-lt"/>
              </a:rPr>
              <a:t>.</a:t>
            </a:r>
          </a:p>
          <a:p>
            <a:pPr marL="1428750" lvl="2" indent="-514350">
              <a:buAutoNum type="arabicParenR"/>
            </a:pPr>
            <a:r>
              <a:rPr lang="en-US" sz="2800" dirty="0" err="1">
                <a:solidFill>
                  <a:schemeClr val="bg1"/>
                </a:solidFill>
                <a:latin typeface="+mn-lt"/>
              </a:rPr>
              <a:t>Gnathostomiasis</a:t>
            </a:r>
            <a:r>
              <a:rPr lang="en-US" sz="2800" dirty="0">
                <a:solidFill>
                  <a:schemeClr val="bg1"/>
                </a:solidFill>
                <a:latin typeface="+mn-lt"/>
              </a:rPr>
              <a:t>.</a:t>
            </a:r>
          </a:p>
          <a:p>
            <a:pPr marL="1428750" lvl="2" indent="-514350">
              <a:buAutoNum type="arabicParenR"/>
            </a:pPr>
            <a:r>
              <a:rPr lang="en-US" sz="2800" dirty="0" err="1">
                <a:solidFill>
                  <a:schemeClr val="bg1"/>
                </a:solidFill>
                <a:latin typeface="+mn-lt"/>
              </a:rPr>
              <a:t>Baylisascariasis</a:t>
            </a:r>
            <a:r>
              <a:rPr lang="en-US" sz="2800" dirty="0">
                <a:solidFill>
                  <a:schemeClr val="bg1"/>
                </a:solidFill>
                <a:latin typeface="+mn-lt"/>
              </a:rPr>
              <a:t>.</a:t>
            </a:r>
          </a:p>
          <a:p>
            <a:pPr marL="1428750" lvl="2" indent="-514350">
              <a:buAutoNum type="arabicParenR"/>
            </a:pPr>
            <a:r>
              <a:rPr lang="en-US" sz="2800" dirty="0" err="1">
                <a:solidFill>
                  <a:schemeClr val="bg1"/>
                </a:solidFill>
                <a:latin typeface="+mn-lt"/>
              </a:rPr>
              <a:t>Schistosomiasis</a:t>
            </a:r>
            <a:r>
              <a:rPr lang="en-US" sz="2800" dirty="0">
                <a:solidFill>
                  <a:schemeClr val="bg1"/>
                </a:solidFill>
                <a:latin typeface="+mn-lt"/>
              </a:rPr>
              <a:t>.</a:t>
            </a:r>
          </a:p>
          <a:p>
            <a:pPr marL="1428750" lvl="2" indent="-514350">
              <a:buAutoNum type="arabicParenR"/>
            </a:pPr>
            <a:r>
              <a:rPr lang="en-US" sz="2800" dirty="0" err="1">
                <a:solidFill>
                  <a:schemeClr val="bg1"/>
                </a:solidFill>
                <a:latin typeface="+mn-lt"/>
              </a:rPr>
              <a:t>Cysticercosis</a:t>
            </a:r>
            <a:r>
              <a:rPr lang="en-US" sz="2800" dirty="0">
                <a:solidFill>
                  <a:schemeClr val="bg1"/>
                </a:solidFill>
                <a:latin typeface="+mn-lt"/>
              </a:rPr>
              <a:t>.</a:t>
            </a:r>
          </a:p>
          <a:p>
            <a:pPr marL="1428750" lvl="2" indent="-514350">
              <a:buAutoNum type="arabicParenR"/>
            </a:pPr>
            <a:r>
              <a:rPr lang="en-US" sz="2800" dirty="0">
                <a:solidFill>
                  <a:schemeClr val="bg1"/>
                </a:solidFill>
                <a:latin typeface="+mn-lt"/>
              </a:rPr>
              <a:t>Toxoplasmosis.</a:t>
            </a:r>
          </a:p>
          <a:p>
            <a:pPr marL="1428750" lvl="2" indent="-514350">
              <a:buAutoNum type="arabicParenR"/>
            </a:pPr>
            <a:r>
              <a:rPr lang="en-US" sz="2800" dirty="0" err="1">
                <a:solidFill>
                  <a:schemeClr val="bg1"/>
                </a:solidFill>
                <a:latin typeface="+mn-lt"/>
              </a:rPr>
              <a:t>Toxocariasis</a:t>
            </a:r>
            <a:r>
              <a:rPr lang="en-US" sz="2800" dirty="0">
                <a:solidFill>
                  <a:schemeClr val="bg1"/>
                </a:solidFill>
                <a:latin typeface="+mn-lt"/>
              </a:rPr>
              <a:t>.</a:t>
            </a:r>
          </a:p>
          <a:p>
            <a:pPr marL="1428750" lvl="2" indent="-514350">
              <a:buAutoNum type="arabicParenR"/>
            </a:pPr>
            <a:r>
              <a:rPr lang="en-US" sz="2800" dirty="0" err="1">
                <a:solidFill>
                  <a:schemeClr val="bg1"/>
                </a:solidFill>
                <a:latin typeface="+mn-lt"/>
              </a:rPr>
              <a:t>Paragonimiasis</a:t>
            </a:r>
            <a:r>
              <a:rPr lang="en-US" sz="2800" dirty="0">
                <a:solidFill>
                  <a:schemeClr val="bg1"/>
                </a:solidFill>
                <a:latin typeface="+mn-lt"/>
              </a:rPr>
              <a:t>.</a:t>
            </a:r>
          </a:p>
          <a:p>
            <a:pPr marL="514350" indent="-149225">
              <a:buAutoNum type="romanLcPeriod"/>
            </a:pPr>
            <a:r>
              <a:rPr lang="en-US" sz="2800" b="1" dirty="0">
                <a:solidFill>
                  <a:srgbClr val="FFFF00"/>
                </a:solidFill>
                <a:latin typeface="+mn-lt"/>
              </a:rPr>
              <a:t> Less common</a:t>
            </a:r>
          </a:p>
          <a:p>
            <a:pPr marL="1431925" lvl="1" indent="-533400">
              <a:buAutoNum type="arabicParenR"/>
            </a:pPr>
            <a:r>
              <a:rPr lang="en-US" sz="2800" dirty="0" err="1">
                <a:solidFill>
                  <a:schemeClr val="bg1"/>
                </a:solidFill>
                <a:latin typeface="+mn-lt"/>
              </a:rPr>
              <a:t>Trichinellosis</a:t>
            </a:r>
            <a:r>
              <a:rPr lang="en-US" sz="2800" dirty="0">
                <a:solidFill>
                  <a:schemeClr val="bg1"/>
                </a:solidFill>
                <a:latin typeface="+mn-lt"/>
              </a:rPr>
              <a:t>.</a:t>
            </a:r>
          </a:p>
          <a:p>
            <a:pPr marL="1431925" lvl="1" indent="-533400">
              <a:buAutoNum type="arabicParenR"/>
            </a:pPr>
            <a:r>
              <a:rPr lang="en-US" sz="2800" dirty="0" err="1">
                <a:solidFill>
                  <a:schemeClr val="bg1"/>
                </a:solidFill>
                <a:latin typeface="+mn-lt"/>
              </a:rPr>
              <a:t>Hydatid</a:t>
            </a:r>
            <a:r>
              <a:rPr lang="en-US" sz="2800" dirty="0">
                <a:solidFill>
                  <a:schemeClr val="bg1"/>
                </a:solidFill>
                <a:latin typeface="+mn-lt"/>
              </a:rPr>
              <a:t> Disease.</a:t>
            </a:r>
            <a:endParaRPr lang="en-US" sz="3200" dirty="0">
              <a:solidFill>
                <a:schemeClr val="bg1"/>
              </a:solidFill>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277547"/>
          </a:xfrm>
          <a:prstGeom prst="rect">
            <a:avLst/>
          </a:prstGeom>
          <a:noFill/>
        </p:spPr>
        <p:txBody>
          <a:bodyPr wrap="square" rtlCol="1">
            <a:spAutoFit/>
          </a:bodyPr>
          <a:lstStyle/>
          <a:p>
            <a:pPr algn="just"/>
            <a:r>
              <a:rPr lang="en-US" sz="3600" b="1" dirty="0" err="1">
                <a:solidFill>
                  <a:srgbClr val="FFFF00"/>
                </a:solidFill>
                <a:latin typeface="Comic Sans MS" pitchFamily="66" charset="0"/>
              </a:rPr>
              <a:t>Schistosomiasis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a:solidFill>
                  <a:schemeClr val="bg1"/>
                </a:solidFill>
              </a:rPr>
              <a:t>MRI shows enlargement of the spinal cord and thickening of the spinal roots, including the cauda equina on T1-weighted images.</a:t>
            </a:r>
            <a:endParaRPr lang="en-US" sz="3200" dirty="0">
              <a:solidFill>
                <a:schemeClr val="bg1"/>
              </a:solidFill>
              <a:latin typeface="+mn-lt"/>
            </a:endParaRPr>
          </a:p>
        </p:txBody>
      </p:sp>
      <p:pic>
        <p:nvPicPr>
          <p:cNvPr id="3" name="Picture 2" descr="D:\Medicine\Esinophilic Meningitis\Pics\NSM.jpg"/>
          <p:cNvPicPr>
            <a:picLocks noChangeAspect="1" noChangeArrowheads="1"/>
          </p:cNvPicPr>
          <p:nvPr/>
        </p:nvPicPr>
        <p:blipFill>
          <a:blip r:embed="rId2"/>
          <a:srcRect/>
          <a:stretch>
            <a:fillRect/>
          </a:stretch>
        </p:blipFill>
        <p:spPr bwMode="auto">
          <a:xfrm>
            <a:off x="192662" y="3643314"/>
            <a:ext cx="8808494" cy="311233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878532"/>
          </a:xfrm>
          <a:prstGeom prst="rect">
            <a:avLst/>
          </a:prstGeom>
          <a:noFill/>
        </p:spPr>
        <p:txBody>
          <a:bodyPr wrap="square" rtlCol="1">
            <a:spAutoFit/>
          </a:bodyPr>
          <a:lstStyle/>
          <a:p>
            <a:pPr algn="just"/>
            <a:r>
              <a:rPr lang="en-US" sz="3600" b="1" dirty="0" err="1">
                <a:solidFill>
                  <a:srgbClr val="FFFF00"/>
                </a:solidFill>
                <a:latin typeface="Comic Sans MS" pitchFamily="66" charset="0"/>
              </a:rPr>
              <a:t>Schistosomiasis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rPr>
              <a:t>Praziquantel</a:t>
            </a:r>
            <a:r>
              <a:rPr lang="en-US" sz="3200" dirty="0">
                <a:solidFill>
                  <a:schemeClr val="bg1"/>
                </a:solidFill>
              </a:rPr>
              <a:t> and steroids are the drugs of choice for treatment of NSM.</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PZQ should be administered at (50-60 mg/kg) either as a single dose or as a daily dose for 5 days.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Steroids should be maintained for long periods (3-6 months).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386090"/>
          </a:xfrm>
          <a:prstGeom prst="rect">
            <a:avLst/>
          </a:prstGeom>
          <a:noFill/>
        </p:spPr>
        <p:txBody>
          <a:bodyPr wrap="square" rtlCol="1">
            <a:spAutoFit/>
          </a:bodyPr>
          <a:lstStyle/>
          <a:p>
            <a:pPr algn="just"/>
            <a:r>
              <a:rPr lang="en-US" sz="3600" b="1" dirty="0" err="1">
                <a:solidFill>
                  <a:srgbClr val="FFFF00"/>
                </a:solidFill>
                <a:latin typeface="Comic Sans MS" pitchFamily="66" charset="0"/>
              </a:rPr>
              <a:t>Cysticercosis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Causative agent: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Cysticercosis</a:t>
            </a:r>
            <a:r>
              <a:rPr lang="en-US" sz="3200" dirty="0">
                <a:solidFill>
                  <a:schemeClr val="bg1"/>
                </a:solidFill>
                <a:latin typeface="+mn-lt"/>
              </a:rPr>
              <a:t> is the infection with the larval stage of </a:t>
            </a:r>
            <a:r>
              <a:rPr lang="en-US" sz="3200" i="1" dirty="0" err="1">
                <a:solidFill>
                  <a:schemeClr val="bg1"/>
                </a:solidFill>
                <a:latin typeface="+mn-lt"/>
              </a:rPr>
              <a:t>T.solium</a:t>
            </a:r>
            <a:r>
              <a:rPr lang="en-US" sz="3200" dirty="0">
                <a:solidFill>
                  <a:schemeClr val="bg1"/>
                </a:solidFill>
                <a:latin typeface="+mn-lt"/>
              </a:rPr>
              <a:t> (</a:t>
            </a:r>
            <a:r>
              <a:rPr lang="en-US" sz="3200" dirty="0" err="1">
                <a:solidFill>
                  <a:schemeClr val="bg1"/>
                </a:solidFill>
                <a:latin typeface="+mn-lt"/>
              </a:rPr>
              <a:t>cysticercus</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dirty="0" err="1">
                <a:solidFill>
                  <a:schemeClr val="bg1"/>
                </a:solidFill>
                <a:latin typeface="+mn-lt"/>
              </a:rPr>
              <a:t>Neuroc</a:t>
            </a:r>
            <a:r>
              <a:rPr lang="en-US" sz="3200" dirty="0" err="1">
                <a:solidFill>
                  <a:schemeClr val="bg1"/>
                </a:solidFill>
              </a:rPr>
              <a:t>ysticercosis</a:t>
            </a:r>
            <a:r>
              <a:rPr lang="en-US" sz="3200" dirty="0">
                <a:solidFill>
                  <a:schemeClr val="bg1"/>
                </a:solidFill>
              </a:rPr>
              <a:t> (NCC) occurs when </a:t>
            </a:r>
            <a:r>
              <a:rPr lang="en-US" sz="3200" dirty="0" err="1">
                <a:solidFill>
                  <a:schemeClr val="bg1"/>
                </a:solidFill>
              </a:rPr>
              <a:t>cysticerci</a:t>
            </a:r>
            <a:r>
              <a:rPr lang="en-US" sz="3200" dirty="0">
                <a:solidFill>
                  <a:schemeClr val="bg1"/>
                </a:solidFill>
              </a:rPr>
              <a:t> are present in the CNS.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infection is acquired by ingestion of eggs released with feces.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893647"/>
          </a:xfrm>
          <a:prstGeom prst="rect">
            <a:avLst/>
          </a:prstGeom>
          <a:noFill/>
        </p:spPr>
        <p:txBody>
          <a:bodyPr wrap="square" rtlCol="1">
            <a:spAutoFit/>
          </a:bodyPr>
          <a:lstStyle/>
          <a:p>
            <a:pPr algn="just"/>
            <a:r>
              <a:rPr lang="en-US" sz="3600" b="1" dirty="0" err="1">
                <a:solidFill>
                  <a:srgbClr val="FFFF00"/>
                </a:solidFill>
                <a:latin typeface="Comic Sans MS" pitchFamily="66" charset="0"/>
              </a:rPr>
              <a:t>Cysticercosis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Epidemiology: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Cysticercosis</a:t>
            </a:r>
            <a:r>
              <a:rPr lang="en-US" sz="3200" dirty="0">
                <a:solidFill>
                  <a:schemeClr val="bg1"/>
                </a:solidFill>
                <a:latin typeface="+mn-lt"/>
              </a:rPr>
              <a:t> is found in all regions of the world where pigs are raised .</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Countries with the largest prevalence of NCC are Mexico and India. Infections are also prevalent in other countries of Latin America, Africa and Asia.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Cysticercosis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Disease:</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clinical manifestations of NCC vary with the location of </a:t>
            </a:r>
            <a:r>
              <a:rPr lang="en-US" sz="3200" dirty="0" err="1">
                <a:solidFill>
                  <a:schemeClr val="bg1"/>
                </a:solidFill>
                <a:latin typeface="+mn-lt"/>
              </a:rPr>
              <a:t>cysticerci</a:t>
            </a:r>
            <a:r>
              <a:rPr lang="en-US" sz="3200" dirty="0">
                <a:solidFill>
                  <a:schemeClr val="bg1"/>
                </a:solidFill>
                <a:latin typeface="+mn-lt"/>
              </a:rPr>
              <a:t> and the associated host response.</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In general, </a:t>
            </a:r>
            <a:r>
              <a:rPr lang="en-US" sz="3200" dirty="0" err="1">
                <a:solidFill>
                  <a:schemeClr val="bg1"/>
                </a:solidFill>
                <a:latin typeface="+mn-lt"/>
              </a:rPr>
              <a:t>parenchymal</a:t>
            </a:r>
            <a:r>
              <a:rPr lang="en-US" sz="3200" dirty="0">
                <a:solidFill>
                  <a:schemeClr val="bg1"/>
                </a:solidFill>
                <a:latin typeface="+mn-lt"/>
              </a:rPr>
              <a:t> </a:t>
            </a:r>
            <a:r>
              <a:rPr lang="en-US" sz="3200" dirty="0" err="1">
                <a:solidFill>
                  <a:schemeClr val="bg1"/>
                </a:solidFill>
                <a:latin typeface="+mn-lt"/>
              </a:rPr>
              <a:t>cysticerci</a:t>
            </a:r>
            <a:r>
              <a:rPr lang="en-US" sz="3200" dirty="0">
                <a:solidFill>
                  <a:schemeClr val="bg1"/>
                </a:solidFill>
                <a:latin typeface="+mn-lt"/>
              </a:rPr>
              <a:t> are associated with seizures, whereas ventricular and subarachnoid </a:t>
            </a:r>
            <a:r>
              <a:rPr lang="en-US" sz="3200" dirty="0" err="1">
                <a:solidFill>
                  <a:schemeClr val="bg1"/>
                </a:solidFill>
                <a:latin typeface="+mn-lt"/>
              </a:rPr>
              <a:t>cysticercosis</a:t>
            </a:r>
            <a:r>
              <a:rPr lang="en-US" sz="3200" dirty="0">
                <a:solidFill>
                  <a:schemeClr val="bg1"/>
                </a:solidFill>
                <a:latin typeface="+mn-lt"/>
              </a:rPr>
              <a:t> is associated with hydrocephalus.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spinal cord is involved in less than 5% of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3262432"/>
          </a:xfrm>
          <a:prstGeom prst="rect">
            <a:avLst/>
          </a:prstGeom>
          <a:noFill/>
        </p:spPr>
        <p:txBody>
          <a:bodyPr wrap="square" rtlCol="1">
            <a:spAutoFit/>
          </a:bodyPr>
          <a:lstStyle/>
          <a:p>
            <a:pPr algn="just"/>
            <a:r>
              <a:rPr lang="en-US" sz="3600" b="1" dirty="0" err="1">
                <a:solidFill>
                  <a:srgbClr val="FFFF00"/>
                </a:solidFill>
                <a:latin typeface="Comic Sans MS" pitchFamily="66" charset="0"/>
              </a:rPr>
              <a:t>Cysticercosis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r>
              <a:rPr lang="en-US" sz="3200" dirty="0">
                <a:solidFill>
                  <a:schemeClr val="bg1"/>
                </a:solidFill>
                <a:latin typeface="+mn-lt"/>
              </a:rPr>
              <a:t>NCC cases and this may lead to compression syndromes or </a:t>
            </a:r>
            <a:r>
              <a:rPr lang="en-US" sz="3200" dirty="0" err="1">
                <a:solidFill>
                  <a:schemeClr val="bg1"/>
                </a:solidFill>
                <a:latin typeface="+mn-lt"/>
              </a:rPr>
              <a:t>meningomyelitis</a:t>
            </a:r>
            <a:r>
              <a:rPr lang="en-US" sz="3200" dirty="0">
                <a:solidFill>
                  <a:schemeClr val="bg1"/>
                </a:solidFill>
                <a:latin typeface="+mn-lt"/>
              </a:rPr>
              <a:t>.</a:t>
            </a:r>
          </a:p>
          <a:p>
            <a:pPr algn="just"/>
            <a:endParaRPr lang="en-US" sz="3200" dirty="0">
              <a:solidFill>
                <a:schemeClr val="bg1"/>
              </a:solidFill>
              <a:latin typeface="+mn-lt"/>
            </a:endParaRPr>
          </a:p>
          <a:p>
            <a:pPr algn="just"/>
            <a:r>
              <a:rPr lang="en-US" sz="3200" dirty="0">
                <a:solidFill>
                  <a:schemeClr val="bg1"/>
                </a:solidFill>
                <a:latin typeface="+mn-lt"/>
              </a:rPr>
              <a:t>- Small number of </a:t>
            </a:r>
            <a:r>
              <a:rPr lang="en-US" sz="3200" dirty="0" err="1">
                <a:solidFill>
                  <a:schemeClr val="bg1"/>
                </a:solidFill>
                <a:latin typeface="+mn-lt"/>
              </a:rPr>
              <a:t>intraparenchymal</a:t>
            </a:r>
            <a:r>
              <a:rPr lang="en-US" sz="3200" dirty="0">
                <a:solidFill>
                  <a:schemeClr val="bg1"/>
                </a:solidFill>
                <a:latin typeface="+mn-lt"/>
              </a:rPr>
              <a:t> cysts are asymptomatic.</a:t>
            </a:r>
          </a:p>
        </p:txBody>
      </p:sp>
      <p:pic>
        <p:nvPicPr>
          <p:cNvPr id="3" name="Picture 5" descr="D:\Medicine\Esinophilic Meningitis\Pics\NCC10ar.jpg"/>
          <p:cNvPicPr>
            <a:picLocks noChangeAspect="1" noChangeArrowheads="1"/>
          </p:cNvPicPr>
          <p:nvPr/>
        </p:nvPicPr>
        <p:blipFill>
          <a:blip r:embed="rId2"/>
          <a:srcRect/>
          <a:stretch>
            <a:fillRect/>
          </a:stretch>
        </p:blipFill>
        <p:spPr bwMode="auto">
          <a:xfrm>
            <a:off x="2995644" y="3667148"/>
            <a:ext cx="6076950" cy="3048000"/>
          </a:xfrm>
          <a:prstGeom prst="rect">
            <a:avLst/>
          </a:prstGeom>
          <a:noFill/>
        </p:spPr>
      </p:pic>
      <p:pic>
        <p:nvPicPr>
          <p:cNvPr id="10242" name="Picture 2" descr="D:\Medicine\Esinophilic Meningitis\Pics\Cysticercosis-Image.jpg"/>
          <p:cNvPicPr>
            <a:picLocks noChangeAspect="1" noChangeArrowheads="1"/>
          </p:cNvPicPr>
          <p:nvPr/>
        </p:nvPicPr>
        <p:blipFill>
          <a:blip r:embed="rId3"/>
          <a:srcRect/>
          <a:stretch>
            <a:fillRect/>
          </a:stretch>
        </p:blipFill>
        <p:spPr bwMode="auto">
          <a:xfrm>
            <a:off x="142844" y="3429000"/>
            <a:ext cx="2464611" cy="328614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Cysticercosis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Diagnosis: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CT and MRI are sensitive for identification of the lesions.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dirty="0">
                <a:solidFill>
                  <a:schemeClr val="bg1"/>
                </a:solidFill>
              </a:rPr>
              <a:t>CSF findings include: increased leucocytic count with eosinophilia. Cell counts rarely exceed 300/mm</a:t>
            </a:r>
            <a:r>
              <a:rPr lang="en-US" sz="3200" baseline="30000" dirty="0">
                <a:solidFill>
                  <a:schemeClr val="bg1"/>
                </a:solidFill>
              </a:rPr>
              <a:t>3</a:t>
            </a:r>
            <a:r>
              <a:rPr lang="en-US" sz="3200" dirty="0">
                <a:solidFill>
                  <a:schemeClr val="bg1"/>
                </a:solidFill>
              </a:rPr>
              <a:t>. Proteins are elevated, and glucose levels are usually normal.</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Immunological diagnosis: WB with purified </a:t>
            </a:r>
            <a:r>
              <a:rPr lang="en-US" sz="3200" dirty="0" err="1">
                <a:solidFill>
                  <a:schemeClr val="bg1"/>
                </a:solidFill>
                <a:latin typeface="+mn-lt"/>
              </a:rPr>
              <a:t>cysticercus</a:t>
            </a:r>
            <a:r>
              <a:rPr lang="en-US" sz="3200" dirty="0">
                <a:solidFill>
                  <a:schemeClr val="bg1"/>
                </a:solidFill>
                <a:latin typeface="+mn-lt"/>
              </a:rPr>
              <a:t> glycoprotein antigens is the current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277547"/>
          </a:xfrm>
          <a:prstGeom prst="rect">
            <a:avLst/>
          </a:prstGeom>
          <a:noFill/>
        </p:spPr>
        <p:txBody>
          <a:bodyPr wrap="square" rtlCol="1">
            <a:spAutoFit/>
          </a:bodyPr>
          <a:lstStyle/>
          <a:p>
            <a:pPr algn="just"/>
            <a:r>
              <a:rPr lang="en-US" sz="3600" b="1" dirty="0" err="1">
                <a:solidFill>
                  <a:srgbClr val="FFFF00"/>
                </a:solidFill>
                <a:latin typeface="Comic Sans MS" pitchFamily="66" charset="0"/>
              </a:rPr>
              <a:t>Cysticercosis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r>
              <a:rPr lang="en-US" sz="3200" dirty="0">
                <a:solidFill>
                  <a:schemeClr val="bg1"/>
                </a:solidFill>
                <a:latin typeface="+mn-lt"/>
              </a:rPr>
              <a:t>gold standard antibody detection assay.</a:t>
            </a:r>
          </a:p>
          <a:p>
            <a:pPr algn="just"/>
            <a:endParaRPr lang="en-US" sz="3200" dirty="0">
              <a:solidFill>
                <a:schemeClr val="bg1"/>
              </a:solidFill>
              <a:latin typeface="+mn-lt"/>
            </a:endParaRPr>
          </a:p>
          <a:p>
            <a:pPr algn="just"/>
            <a:r>
              <a:rPr lang="en-US" sz="3200" dirty="0">
                <a:solidFill>
                  <a:schemeClr val="bg1"/>
                </a:solidFill>
                <a:latin typeface="+mn-lt"/>
              </a:rPr>
              <a:t>- PCR in the CSF.</a:t>
            </a:r>
          </a:p>
        </p:txBody>
      </p:sp>
      <p:pic>
        <p:nvPicPr>
          <p:cNvPr id="9218" name="Picture 2" descr="D:\Medicine\Esinophilic Meningitis\Pics\NCC3.jpg"/>
          <p:cNvPicPr>
            <a:picLocks noChangeAspect="1" noChangeArrowheads="1"/>
          </p:cNvPicPr>
          <p:nvPr/>
        </p:nvPicPr>
        <p:blipFill>
          <a:blip r:embed="rId2"/>
          <a:srcRect/>
          <a:stretch>
            <a:fillRect/>
          </a:stretch>
        </p:blipFill>
        <p:spPr bwMode="auto">
          <a:xfrm>
            <a:off x="71406" y="3810023"/>
            <a:ext cx="3694113" cy="2976563"/>
          </a:xfrm>
          <a:prstGeom prst="rect">
            <a:avLst/>
          </a:prstGeom>
          <a:noFill/>
        </p:spPr>
      </p:pic>
      <p:pic>
        <p:nvPicPr>
          <p:cNvPr id="9219" name="Picture 3" descr="D:\Medicine\Esinophilic Meningitis\Pics\NCC.jpg"/>
          <p:cNvPicPr>
            <a:picLocks noChangeAspect="1" noChangeArrowheads="1"/>
          </p:cNvPicPr>
          <p:nvPr/>
        </p:nvPicPr>
        <p:blipFill>
          <a:blip r:embed="rId3"/>
          <a:srcRect/>
          <a:stretch>
            <a:fillRect/>
          </a:stretch>
        </p:blipFill>
        <p:spPr bwMode="auto">
          <a:xfrm>
            <a:off x="5867422" y="4214818"/>
            <a:ext cx="1847850" cy="2466975"/>
          </a:xfrm>
          <a:prstGeom prst="rect">
            <a:avLst/>
          </a:prstGeom>
          <a:noFill/>
        </p:spPr>
      </p:pic>
      <p:pic>
        <p:nvPicPr>
          <p:cNvPr id="9220" name="Picture 4" descr="D:\Medicine\Esinophilic Meningitis\Pics\NCC 2.jpg"/>
          <p:cNvPicPr>
            <a:picLocks noChangeAspect="1" noChangeArrowheads="1"/>
          </p:cNvPicPr>
          <p:nvPr/>
        </p:nvPicPr>
        <p:blipFill>
          <a:blip r:embed="rId4"/>
          <a:srcRect/>
          <a:stretch>
            <a:fillRect/>
          </a:stretch>
        </p:blipFill>
        <p:spPr bwMode="auto">
          <a:xfrm>
            <a:off x="3957645" y="4000523"/>
            <a:ext cx="1685925" cy="2714625"/>
          </a:xfrm>
          <a:prstGeom prst="rect">
            <a:avLst/>
          </a:prstGeom>
          <a:noFill/>
        </p:spPr>
      </p:pic>
      <p:pic>
        <p:nvPicPr>
          <p:cNvPr id="9222" name="Picture 6" descr="D:\Medicine\Esinophilic Meningitis\Pics\NCC 4.jpg"/>
          <p:cNvPicPr>
            <a:picLocks noChangeAspect="1" noChangeArrowheads="1"/>
          </p:cNvPicPr>
          <p:nvPr/>
        </p:nvPicPr>
        <p:blipFill>
          <a:blip r:embed="rId5"/>
          <a:srcRect l="10369"/>
          <a:stretch>
            <a:fillRect/>
          </a:stretch>
        </p:blipFill>
        <p:spPr bwMode="auto">
          <a:xfrm>
            <a:off x="7143768" y="1785926"/>
            <a:ext cx="1852611" cy="2209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555641"/>
          </a:xfrm>
          <a:prstGeom prst="rect">
            <a:avLst/>
          </a:prstGeom>
          <a:noFill/>
        </p:spPr>
        <p:txBody>
          <a:bodyPr wrap="square" rtlCol="1">
            <a:spAutoFit/>
          </a:bodyPr>
          <a:lstStyle/>
          <a:p>
            <a:pPr algn="just"/>
            <a:r>
              <a:rPr lang="en-US" sz="3600" b="1" dirty="0" err="1">
                <a:solidFill>
                  <a:srgbClr val="FFFF00"/>
                </a:solidFill>
                <a:latin typeface="Comic Sans MS" pitchFamily="66" charset="0"/>
              </a:rPr>
              <a:t>Cysticercosis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Albendazole</a:t>
            </a:r>
            <a:r>
              <a:rPr lang="en-US" sz="3200" dirty="0">
                <a:solidFill>
                  <a:schemeClr val="bg1"/>
                </a:solidFill>
                <a:latin typeface="+mn-lt"/>
              </a:rPr>
              <a:t> (15 mg/kg/</a:t>
            </a:r>
            <a:r>
              <a:rPr lang="en-US" sz="3200" dirty="0" err="1">
                <a:solidFill>
                  <a:schemeClr val="bg1"/>
                </a:solidFill>
                <a:latin typeface="+mn-lt"/>
              </a:rPr>
              <a:t>b.i.d</a:t>
            </a:r>
            <a:r>
              <a:rPr lang="en-US" sz="3200" dirty="0">
                <a:solidFill>
                  <a:schemeClr val="bg1"/>
                </a:solidFill>
                <a:latin typeface="+mn-lt"/>
              </a:rPr>
              <a:t>. for 8 days) is the drug of choice for the treatment of NCC.</a:t>
            </a:r>
          </a:p>
          <a:p>
            <a:pPr algn="just">
              <a:buFontTx/>
              <a:buChar char="-"/>
            </a:pPr>
            <a:endParaRPr lang="en-US" sz="2400" dirty="0">
              <a:solidFill>
                <a:schemeClr val="bg1"/>
              </a:solidFill>
              <a:latin typeface="+mn-lt"/>
            </a:endParaRPr>
          </a:p>
          <a:p>
            <a:pPr algn="just">
              <a:buFontTx/>
              <a:buChar char="-"/>
            </a:pPr>
            <a:r>
              <a:rPr lang="en-US" sz="3200" dirty="0">
                <a:solidFill>
                  <a:schemeClr val="bg1"/>
                </a:solidFill>
                <a:latin typeface="+mn-lt"/>
              </a:rPr>
              <a:t> PZQ is less effective alternative.</a:t>
            </a:r>
          </a:p>
          <a:p>
            <a:pPr algn="just">
              <a:buFontTx/>
              <a:buChar char="-"/>
            </a:pPr>
            <a:endParaRPr lang="en-US" sz="2400" dirty="0">
              <a:solidFill>
                <a:schemeClr val="bg1"/>
              </a:solidFill>
              <a:latin typeface="+mn-lt"/>
            </a:endParaRPr>
          </a:p>
          <a:p>
            <a:pPr algn="just">
              <a:buFontTx/>
              <a:buChar char="-"/>
            </a:pPr>
            <a:r>
              <a:rPr lang="en-US" sz="3200" dirty="0">
                <a:solidFill>
                  <a:schemeClr val="bg1"/>
                </a:solidFill>
                <a:latin typeface="+mn-lt"/>
              </a:rPr>
              <a:t> Steroids are necessary in cases of meningitis, </a:t>
            </a:r>
            <a:r>
              <a:rPr lang="en-US" sz="3200" dirty="0" err="1">
                <a:solidFill>
                  <a:schemeClr val="bg1"/>
                </a:solidFill>
                <a:latin typeface="+mn-lt"/>
              </a:rPr>
              <a:t>vasculitis</a:t>
            </a:r>
            <a:r>
              <a:rPr lang="en-US" sz="3200" dirty="0">
                <a:solidFill>
                  <a:schemeClr val="bg1"/>
                </a:solidFill>
                <a:latin typeface="+mn-lt"/>
              </a:rPr>
              <a:t>, large </a:t>
            </a:r>
            <a:r>
              <a:rPr lang="en-US" sz="3200" dirty="0" err="1">
                <a:solidFill>
                  <a:schemeClr val="bg1"/>
                </a:solidFill>
                <a:latin typeface="+mn-lt"/>
              </a:rPr>
              <a:t>intraventricular</a:t>
            </a:r>
            <a:r>
              <a:rPr lang="en-US" sz="3200" dirty="0">
                <a:solidFill>
                  <a:schemeClr val="bg1"/>
                </a:solidFill>
                <a:latin typeface="+mn-lt"/>
              </a:rPr>
              <a:t> cysts and encephalitis.</a:t>
            </a:r>
          </a:p>
          <a:p>
            <a:pPr algn="just">
              <a:buFontTx/>
              <a:buChar char="-"/>
            </a:pPr>
            <a:endParaRPr lang="en-US" sz="2400" dirty="0">
              <a:solidFill>
                <a:schemeClr val="bg1"/>
              </a:solidFill>
              <a:latin typeface="+mn-lt"/>
            </a:endParaRPr>
          </a:p>
          <a:p>
            <a:pPr algn="just">
              <a:buFontTx/>
              <a:buChar char="-"/>
            </a:pPr>
            <a:r>
              <a:rPr lang="en-US" sz="3200" dirty="0">
                <a:solidFill>
                  <a:schemeClr val="bg1"/>
                </a:solidFill>
                <a:latin typeface="+mn-lt"/>
              </a:rPr>
              <a:t> Symptomatic treatment as </a:t>
            </a:r>
            <a:r>
              <a:rPr lang="en-US" sz="3200" dirty="0" err="1">
                <a:solidFill>
                  <a:schemeClr val="bg1"/>
                </a:solidFill>
                <a:latin typeface="+mn-lt"/>
              </a:rPr>
              <a:t>antiepileptics</a:t>
            </a:r>
            <a:r>
              <a:rPr lang="en-US" sz="3200" dirty="0">
                <a:solidFill>
                  <a:schemeClr val="bg1"/>
                </a:solidFill>
                <a:latin typeface="+mn-lt"/>
              </a:rPr>
              <a:t>, shunting, surgical removal of large cysts.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715436" cy="4893647"/>
          </a:xfrm>
          <a:prstGeom prst="rect">
            <a:avLst/>
          </a:prstGeom>
          <a:noFill/>
        </p:spPr>
        <p:txBody>
          <a:bodyPr wrap="square" rtlCol="1">
            <a:spAutoFit/>
          </a:bodyPr>
          <a:lstStyle/>
          <a:p>
            <a:pPr algn="just"/>
            <a:r>
              <a:rPr lang="en-US" sz="3600" b="1" dirty="0" err="1">
                <a:solidFill>
                  <a:srgbClr val="FFFF00"/>
                </a:solidFill>
                <a:latin typeface="Comic Sans MS" pitchFamily="66" charset="0"/>
              </a:rPr>
              <a:t>Toxocariasis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Causative agent: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disease results from accidental ingestion of the </a:t>
            </a:r>
            <a:r>
              <a:rPr lang="en-US" sz="3200" dirty="0" err="1">
                <a:solidFill>
                  <a:schemeClr val="bg1"/>
                </a:solidFill>
                <a:latin typeface="+mn-lt"/>
              </a:rPr>
              <a:t>embryonated</a:t>
            </a:r>
            <a:r>
              <a:rPr lang="en-US" sz="3200" dirty="0">
                <a:solidFill>
                  <a:schemeClr val="bg1"/>
                </a:solidFill>
                <a:latin typeface="+mn-lt"/>
              </a:rPr>
              <a:t> eggs of the dog and cat </a:t>
            </a:r>
            <a:r>
              <a:rPr lang="en-US" sz="3200" dirty="0" err="1">
                <a:solidFill>
                  <a:schemeClr val="bg1"/>
                </a:solidFill>
                <a:latin typeface="+mn-lt"/>
              </a:rPr>
              <a:t>ascarides</a:t>
            </a:r>
            <a:r>
              <a:rPr lang="en-US" sz="3200" dirty="0">
                <a:solidFill>
                  <a:schemeClr val="bg1"/>
                </a:solidFill>
                <a:latin typeface="+mn-lt"/>
              </a:rPr>
              <a:t> </a:t>
            </a:r>
            <a:r>
              <a:rPr lang="en-US" sz="3200" i="1" dirty="0" err="1">
                <a:solidFill>
                  <a:schemeClr val="bg1"/>
                </a:solidFill>
                <a:latin typeface="+mn-lt"/>
              </a:rPr>
              <a:t>Toxocara</a:t>
            </a:r>
            <a:r>
              <a:rPr lang="en-US" sz="3200" i="1" dirty="0">
                <a:solidFill>
                  <a:schemeClr val="bg1"/>
                </a:solidFill>
                <a:latin typeface="+mn-lt"/>
              </a:rPr>
              <a:t> </a:t>
            </a:r>
            <a:r>
              <a:rPr lang="en-US" sz="3200" i="1" dirty="0" err="1">
                <a:solidFill>
                  <a:schemeClr val="bg1"/>
                </a:solidFill>
                <a:latin typeface="+mn-lt"/>
              </a:rPr>
              <a:t>canis</a:t>
            </a:r>
            <a:r>
              <a:rPr lang="en-US" sz="3200" dirty="0">
                <a:solidFill>
                  <a:schemeClr val="bg1"/>
                </a:solidFill>
                <a:latin typeface="+mn-lt"/>
              </a:rPr>
              <a:t> and </a:t>
            </a:r>
            <a:r>
              <a:rPr lang="en-US" sz="3200" i="1" dirty="0" err="1">
                <a:solidFill>
                  <a:schemeClr val="bg1"/>
                </a:solidFill>
                <a:latin typeface="+mn-lt"/>
              </a:rPr>
              <a:t>Toxocara</a:t>
            </a:r>
            <a:r>
              <a:rPr lang="en-US" sz="3200" i="1" dirty="0">
                <a:solidFill>
                  <a:schemeClr val="bg1"/>
                </a:solidFill>
                <a:latin typeface="+mn-lt"/>
              </a:rPr>
              <a:t> </a:t>
            </a:r>
            <a:r>
              <a:rPr lang="en-US" sz="3200" i="1" dirty="0" err="1">
                <a:solidFill>
                  <a:schemeClr val="bg1"/>
                </a:solidFill>
                <a:latin typeface="+mn-lt"/>
              </a:rPr>
              <a:t>cati</a:t>
            </a:r>
            <a:r>
              <a:rPr lang="en-US" sz="3200" dirty="0">
                <a:solidFill>
                  <a:schemeClr val="bg1"/>
                </a:solidFill>
                <a:latin typeface="+mn-lt"/>
              </a:rPr>
              <a:t>, respectively.</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i="1" dirty="0" err="1">
                <a:solidFill>
                  <a:schemeClr val="bg1"/>
                </a:solidFill>
                <a:latin typeface="+mn-lt"/>
              </a:rPr>
              <a:t>T.canis</a:t>
            </a:r>
            <a:r>
              <a:rPr lang="en-US" sz="3200" dirty="0">
                <a:solidFill>
                  <a:schemeClr val="bg1"/>
                </a:solidFill>
                <a:latin typeface="+mn-lt"/>
              </a:rPr>
              <a:t> has migration preference for nervous tissue.</a:t>
            </a:r>
          </a:p>
        </p:txBody>
      </p:sp>
      <p:pic>
        <p:nvPicPr>
          <p:cNvPr id="1026" name="Picture 2" descr="D:\Medicine\Esinophilic Meningitis\Pics\Canine_roundworm_1.JPG"/>
          <p:cNvPicPr>
            <a:picLocks noChangeAspect="1" noChangeArrowheads="1"/>
          </p:cNvPicPr>
          <p:nvPr/>
        </p:nvPicPr>
        <p:blipFill>
          <a:blip r:embed="rId2" cstate="print"/>
          <a:srcRect/>
          <a:stretch>
            <a:fillRect/>
          </a:stretch>
        </p:blipFill>
        <p:spPr bwMode="auto">
          <a:xfrm>
            <a:off x="6105591" y="4564754"/>
            <a:ext cx="2895565" cy="2221832"/>
          </a:xfrm>
          <a:prstGeom prst="rect">
            <a:avLst/>
          </a:prstGeom>
          <a:noFill/>
        </p:spPr>
      </p:pic>
      <p:pic>
        <p:nvPicPr>
          <p:cNvPr id="1027" name="Picture 3" descr="D:\Medicine\Esinophilic Meningitis\Pics\toxocara.jpg"/>
          <p:cNvPicPr>
            <a:picLocks noChangeAspect="1" noChangeArrowheads="1"/>
          </p:cNvPicPr>
          <p:nvPr/>
        </p:nvPicPr>
        <p:blipFill>
          <a:blip r:embed="rId3"/>
          <a:srcRect/>
          <a:stretch>
            <a:fillRect/>
          </a:stretch>
        </p:blipFill>
        <p:spPr bwMode="auto">
          <a:xfrm>
            <a:off x="3786197" y="4643461"/>
            <a:ext cx="2143125" cy="2143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278642"/>
          </a:xfrm>
          <a:prstGeom prst="rect">
            <a:avLst/>
          </a:prstGeom>
          <a:noFill/>
        </p:spPr>
        <p:txBody>
          <a:bodyPr wrap="square" rtlCol="1">
            <a:spAutoFit/>
          </a:bodyPr>
          <a:lstStyle/>
          <a:p>
            <a:r>
              <a:rPr lang="en-US" sz="3600" b="1" dirty="0">
                <a:solidFill>
                  <a:srgbClr val="FFFF00"/>
                </a:solidFill>
                <a:latin typeface="Comic Sans MS" pitchFamily="66" charset="0"/>
              </a:rPr>
              <a:t>Causes of Eosinophilic Meningitis</a:t>
            </a:r>
          </a:p>
          <a:p>
            <a:pPr marL="1431925" indent="-533400">
              <a:buAutoNum type="arabicParenR" startAt="4"/>
            </a:pPr>
            <a:endParaRPr lang="en-US" sz="1200" dirty="0">
              <a:solidFill>
                <a:schemeClr val="bg1"/>
              </a:solidFill>
              <a:latin typeface="+mn-lt"/>
            </a:endParaRPr>
          </a:p>
          <a:p>
            <a:pPr marL="1431925" lvl="1" indent="-533400">
              <a:buFont typeface="+mj-lt"/>
              <a:buAutoNum type="arabicParenR" startAt="3"/>
            </a:pPr>
            <a:r>
              <a:rPr lang="en-US" sz="2800" dirty="0" err="1">
                <a:solidFill>
                  <a:schemeClr val="bg1"/>
                </a:solidFill>
              </a:rPr>
              <a:t>Coenurosis</a:t>
            </a:r>
            <a:r>
              <a:rPr lang="en-US" sz="2800" dirty="0">
                <a:solidFill>
                  <a:schemeClr val="bg1"/>
                </a:solidFill>
              </a:rPr>
              <a:t>.</a:t>
            </a:r>
          </a:p>
          <a:p>
            <a:pPr marL="1431925" indent="-533400">
              <a:buAutoNum type="arabicParenR" startAt="4"/>
            </a:pPr>
            <a:r>
              <a:rPr lang="en-US" sz="2800" dirty="0" err="1">
                <a:solidFill>
                  <a:schemeClr val="bg1"/>
                </a:solidFill>
                <a:latin typeface="+mn-lt"/>
              </a:rPr>
              <a:t>Myiasis</a:t>
            </a:r>
            <a:r>
              <a:rPr lang="en-US" sz="2800" dirty="0">
                <a:solidFill>
                  <a:schemeClr val="bg1"/>
                </a:solidFill>
                <a:latin typeface="+mn-lt"/>
              </a:rPr>
              <a:t>.</a:t>
            </a:r>
          </a:p>
          <a:p>
            <a:pPr marL="1431925" indent="-533400">
              <a:buAutoNum type="arabicParenR" startAt="4"/>
            </a:pPr>
            <a:endParaRPr lang="en-US" sz="1000" dirty="0">
              <a:solidFill>
                <a:schemeClr val="bg1"/>
              </a:solidFill>
              <a:latin typeface="+mn-lt"/>
            </a:endParaRPr>
          </a:p>
          <a:p>
            <a:pPr marL="533400" indent="-533400"/>
            <a:r>
              <a:rPr lang="en-US" sz="3200" b="1" dirty="0">
                <a:solidFill>
                  <a:srgbClr val="66FF33"/>
                </a:solidFill>
                <a:latin typeface="Comic Sans MS" pitchFamily="66" charset="0"/>
              </a:rPr>
              <a:t>B) Fungal Infections</a:t>
            </a:r>
          </a:p>
          <a:p>
            <a:pPr marL="715963" lvl="1" indent="-258763">
              <a:buFont typeface="Arial" pitchFamily="34" charset="0"/>
              <a:buChar char="•"/>
            </a:pPr>
            <a:r>
              <a:rPr lang="en-US" sz="2800" dirty="0" err="1">
                <a:solidFill>
                  <a:schemeClr val="bg1"/>
                </a:solidFill>
                <a:latin typeface="+mn-lt"/>
              </a:rPr>
              <a:t>Coccidioides</a:t>
            </a:r>
            <a:r>
              <a:rPr lang="en-US" sz="2800" dirty="0">
                <a:solidFill>
                  <a:schemeClr val="bg1"/>
                </a:solidFill>
                <a:latin typeface="+mn-lt"/>
              </a:rPr>
              <a:t> </a:t>
            </a:r>
            <a:r>
              <a:rPr lang="en-US" sz="2800" dirty="0" err="1">
                <a:solidFill>
                  <a:schemeClr val="bg1"/>
                </a:solidFill>
                <a:latin typeface="+mn-lt"/>
              </a:rPr>
              <a:t>immitus</a:t>
            </a:r>
            <a:r>
              <a:rPr lang="en-US" sz="2800" dirty="0">
                <a:solidFill>
                  <a:schemeClr val="bg1"/>
                </a:solidFill>
                <a:latin typeface="+mn-lt"/>
              </a:rPr>
              <a:t>.</a:t>
            </a:r>
          </a:p>
          <a:p>
            <a:pPr marL="715963" lvl="1" indent="-258763">
              <a:buFont typeface="Arial" pitchFamily="34" charset="0"/>
              <a:buChar char="•"/>
            </a:pPr>
            <a:endParaRPr lang="en-US" sz="1200" dirty="0">
              <a:solidFill>
                <a:schemeClr val="bg1"/>
              </a:solidFill>
              <a:latin typeface="+mn-lt"/>
            </a:endParaRPr>
          </a:p>
          <a:p>
            <a:pPr marL="533400" indent="-533400"/>
            <a:r>
              <a:rPr lang="en-US" sz="3200" b="1" dirty="0">
                <a:solidFill>
                  <a:srgbClr val="66FF33"/>
                </a:solidFill>
                <a:latin typeface="Comic Sans MS" pitchFamily="66" charset="0"/>
              </a:rPr>
              <a:t>C) </a:t>
            </a:r>
            <a:r>
              <a:rPr lang="en-US" sz="3200" b="1" dirty="0" err="1">
                <a:solidFill>
                  <a:srgbClr val="66FF33"/>
                </a:solidFill>
                <a:latin typeface="Comic Sans MS" pitchFamily="66" charset="0"/>
              </a:rPr>
              <a:t>Neoplastic</a:t>
            </a:r>
            <a:r>
              <a:rPr lang="en-US" sz="3200" b="1" dirty="0">
                <a:solidFill>
                  <a:srgbClr val="66FF33"/>
                </a:solidFill>
                <a:latin typeface="Comic Sans MS" pitchFamily="66" charset="0"/>
              </a:rPr>
              <a:t> Disease</a:t>
            </a:r>
          </a:p>
          <a:p>
            <a:pPr marL="715963" lvl="1" indent="-258763">
              <a:buFont typeface="Arial" pitchFamily="34" charset="0"/>
              <a:buChar char="•"/>
            </a:pPr>
            <a:r>
              <a:rPr lang="en-US" sz="2800" dirty="0">
                <a:solidFill>
                  <a:schemeClr val="bg1"/>
                </a:solidFill>
                <a:latin typeface="+mn-lt"/>
              </a:rPr>
              <a:t>Lymphoma, leukaemia, metastatic carcinoma.</a:t>
            </a:r>
          </a:p>
          <a:p>
            <a:pPr marL="715963" lvl="1" indent="-258763">
              <a:buFont typeface="Arial" pitchFamily="34" charset="0"/>
              <a:buChar char="•"/>
            </a:pPr>
            <a:r>
              <a:rPr lang="en-US" sz="2800" dirty="0">
                <a:solidFill>
                  <a:schemeClr val="bg1"/>
                </a:solidFill>
                <a:latin typeface="+mn-lt"/>
              </a:rPr>
              <a:t>Hypereosinophilic syndrome.</a:t>
            </a:r>
          </a:p>
          <a:p>
            <a:pPr marL="715963" lvl="1" indent="-258763">
              <a:buFont typeface="Arial" pitchFamily="34" charset="0"/>
              <a:buChar char="•"/>
            </a:pPr>
            <a:endParaRPr lang="en-US" sz="1200" dirty="0">
              <a:solidFill>
                <a:schemeClr val="bg1"/>
              </a:solidFill>
              <a:latin typeface="+mn-lt"/>
            </a:endParaRPr>
          </a:p>
          <a:p>
            <a:pPr marL="533400" indent="-533400"/>
            <a:r>
              <a:rPr lang="en-US" sz="3200" b="1" dirty="0">
                <a:solidFill>
                  <a:srgbClr val="66FF33"/>
                </a:solidFill>
                <a:latin typeface="Comic Sans MS" pitchFamily="66" charset="0"/>
              </a:rPr>
              <a:t>D) Inflammatory Processes</a:t>
            </a:r>
          </a:p>
          <a:p>
            <a:pPr marL="715963" lvl="1" indent="-258763">
              <a:buFont typeface="Arial" pitchFamily="34" charset="0"/>
              <a:buChar char="•"/>
            </a:pPr>
            <a:r>
              <a:rPr lang="en-US" sz="2800" dirty="0" err="1">
                <a:solidFill>
                  <a:schemeClr val="bg1"/>
                </a:solidFill>
                <a:latin typeface="+mn-lt"/>
              </a:rPr>
              <a:t>Sarcoidosis</a:t>
            </a:r>
            <a:endParaRPr lang="en-US" sz="2800" dirty="0">
              <a:solidFill>
                <a:schemeClr val="bg1"/>
              </a:solidFill>
              <a:latin typeface="+mn-lt"/>
            </a:endParaRPr>
          </a:p>
          <a:p>
            <a:pPr marL="715963" lvl="1" indent="-258763">
              <a:buFont typeface="Arial" pitchFamily="34" charset="0"/>
              <a:buChar char="•"/>
            </a:pPr>
            <a:r>
              <a:rPr lang="en-US" sz="2800" dirty="0">
                <a:solidFill>
                  <a:schemeClr val="bg1"/>
                </a:solidFill>
                <a:latin typeface="+mn-lt"/>
              </a:rPr>
              <a:t>Drug hypersensitivity.</a:t>
            </a:r>
          </a:p>
          <a:p>
            <a:pPr marL="715963" lvl="1" indent="-258763">
              <a:buFont typeface="Arial" pitchFamily="34" charset="0"/>
              <a:buChar char="•"/>
            </a:pPr>
            <a:r>
              <a:rPr lang="en-US" sz="2800" dirty="0">
                <a:solidFill>
                  <a:schemeClr val="bg1"/>
                </a:solidFill>
                <a:latin typeface="+mn-lt"/>
              </a:rPr>
              <a:t>Presence of foreign body in the CNS.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923877"/>
          </a:xfrm>
          <a:prstGeom prst="rect">
            <a:avLst/>
          </a:prstGeom>
          <a:noFill/>
        </p:spPr>
        <p:txBody>
          <a:bodyPr wrap="square" rtlCol="1">
            <a:spAutoFit/>
          </a:bodyPr>
          <a:lstStyle/>
          <a:p>
            <a:pPr algn="just"/>
            <a:r>
              <a:rPr lang="en-US" sz="3600" b="1" dirty="0" err="1">
                <a:solidFill>
                  <a:srgbClr val="FFFF00"/>
                </a:solidFill>
                <a:latin typeface="Comic Sans MS" pitchFamily="66" charset="0"/>
              </a:rPr>
              <a:t>Toxocariasis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Epidemiology: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Toxocariasis</a:t>
            </a:r>
            <a:r>
              <a:rPr lang="en-US" sz="3200" dirty="0">
                <a:solidFill>
                  <a:schemeClr val="bg1"/>
                </a:solidFill>
                <a:latin typeface="+mn-lt"/>
              </a:rPr>
              <a:t> is a cosmopolitan infection.</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Children are most frequently infected.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401205"/>
          </a:xfrm>
          <a:prstGeom prst="rect">
            <a:avLst/>
          </a:prstGeom>
          <a:noFill/>
        </p:spPr>
        <p:txBody>
          <a:bodyPr wrap="square" rtlCol="1">
            <a:spAutoFit/>
          </a:bodyPr>
          <a:lstStyle/>
          <a:p>
            <a:pPr algn="just"/>
            <a:r>
              <a:rPr lang="en-US" sz="3600" b="1" dirty="0" err="1">
                <a:solidFill>
                  <a:srgbClr val="FFFF00"/>
                </a:solidFill>
                <a:latin typeface="Comic Sans MS" pitchFamily="66" charset="0"/>
              </a:rPr>
              <a:t>Toxocariasis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Disease:</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Human </a:t>
            </a:r>
            <a:r>
              <a:rPr lang="en-US" sz="3200" dirty="0" err="1">
                <a:solidFill>
                  <a:schemeClr val="bg1"/>
                </a:solidFill>
                <a:latin typeface="+mn-lt"/>
              </a:rPr>
              <a:t>toxocariasis</a:t>
            </a:r>
            <a:r>
              <a:rPr lang="en-US" sz="3200" dirty="0">
                <a:solidFill>
                  <a:schemeClr val="bg1"/>
                </a:solidFill>
                <a:latin typeface="+mn-lt"/>
              </a:rPr>
              <a:t> manifests as either VLM or ocular larva </a:t>
            </a:r>
            <a:r>
              <a:rPr lang="en-US" sz="3200" dirty="0" err="1">
                <a:solidFill>
                  <a:schemeClr val="bg1"/>
                </a:solidFill>
                <a:latin typeface="+mn-lt"/>
              </a:rPr>
              <a:t>migrans</a:t>
            </a:r>
            <a:r>
              <a:rPr lang="en-US" sz="3200" dirty="0">
                <a:solidFill>
                  <a:schemeClr val="bg1"/>
                </a:solidFill>
                <a:latin typeface="+mn-lt"/>
              </a:rPr>
              <a:t> syndrome.</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CNS infection is rare, and may be manifested as meningitis, </a:t>
            </a:r>
            <a:r>
              <a:rPr lang="en-US" sz="3200" dirty="0" err="1">
                <a:solidFill>
                  <a:schemeClr val="bg1"/>
                </a:solidFill>
                <a:latin typeface="+mn-lt"/>
              </a:rPr>
              <a:t>myelitis</a:t>
            </a:r>
            <a:r>
              <a:rPr lang="en-US" sz="3200" dirty="0">
                <a:solidFill>
                  <a:schemeClr val="bg1"/>
                </a:solidFill>
                <a:latin typeface="+mn-lt"/>
              </a:rPr>
              <a:t>, encephalitis or </a:t>
            </a:r>
            <a:r>
              <a:rPr lang="en-US" sz="3200" dirty="0" err="1">
                <a:solidFill>
                  <a:schemeClr val="bg1"/>
                </a:solidFill>
                <a:latin typeface="+mn-lt"/>
              </a:rPr>
              <a:t>compination</a:t>
            </a:r>
            <a:r>
              <a:rPr lang="en-US" sz="3200" dirty="0">
                <a:solidFill>
                  <a:schemeClr val="bg1"/>
                </a:solidFill>
                <a:latin typeface="+mn-lt"/>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929718"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Toxocariasis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Diagnosis: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MRI brain may show multiple or solitary </a:t>
            </a:r>
            <a:r>
              <a:rPr lang="en-US" sz="3200" dirty="0" err="1">
                <a:solidFill>
                  <a:schemeClr val="bg1"/>
                </a:solidFill>
                <a:latin typeface="+mn-lt"/>
              </a:rPr>
              <a:t>subcortical</a:t>
            </a:r>
            <a:r>
              <a:rPr lang="en-US" sz="3200" dirty="0">
                <a:solidFill>
                  <a:schemeClr val="bg1"/>
                </a:solidFill>
                <a:latin typeface="+mn-lt"/>
              </a:rPr>
              <a:t>, cortical or white matter lesions.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Eosinophilia can reach up to 70% in either blood or CSF. It is possible to have peripheral eosinophilia without CSF </a:t>
            </a:r>
            <a:r>
              <a:rPr lang="en-US" sz="3200" dirty="0">
                <a:solidFill>
                  <a:schemeClr val="bg1"/>
                </a:solidFill>
              </a:rPr>
              <a:t>eosinophilia and vice versa.</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CSF protein is slightly elevated in about 50% of cases, and glucose levels are usually normal.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277547"/>
          </a:xfrm>
          <a:prstGeom prst="rect">
            <a:avLst/>
          </a:prstGeom>
          <a:noFill/>
        </p:spPr>
        <p:txBody>
          <a:bodyPr wrap="square" rtlCol="1">
            <a:spAutoFit/>
          </a:bodyPr>
          <a:lstStyle/>
          <a:p>
            <a:pPr algn="just"/>
            <a:r>
              <a:rPr lang="en-US" sz="3600" b="1" dirty="0" err="1">
                <a:solidFill>
                  <a:srgbClr val="FFFF00"/>
                </a:solidFill>
                <a:latin typeface="Comic Sans MS" pitchFamily="66" charset="0"/>
              </a:rPr>
              <a:t>Toxocariasis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Immunological methods detecting the 2</a:t>
            </a:r>
            <a:r>
              <a:rPr lang="en-US" sz="3200" baseline="30000" dirty="0">
                <a:solidFill>
                  <a:schemeClr val="bg1"/>
                </a:solidFill>
                <a:latin typeface="+mn-lt"/>
              </a:rPr>
              <a:t>nd</a:t>
            </a:r>
            <a:r>
              <a:rPr lang="en-US" sz="3200" dirty="0">
                <a:solidFill>
                  <a:schemeClr val="bg1"/>
                </a:solidFill>
                <a:latin typeface="+mn-lt"/>
              </a:rPr>
              <a:t> stage larva excretory-</a:t>
            </a:r>
            <a:r>
              <a:rPr lang="en-US" sz="3200" dirty="0" err="1">
                <a:solidFill>
                  <a:schemeClr val="bg1"/>
                </a:solidFill>
                <a:latin typeface="+mn-lt"/>
              </a:rPr>
              <a:t>secretory</a:t>
            </a:r>
            <a:r>
              <a:rPr lang="en-US" sz="3200" dirty="0">
                <a:solidFill>
                  <a:schemeClr val="bg1"/>
                </a:solidFill>
                <a:latin typeface="+mn-lt"/>
              </a:rPr>
              <a:t> (TES) antigens of </a:t>
            </a:r>
            <a:r>
              <a:rPr lang="en-US" sz="3200" i="1" dirty="0">
                <a:solidFill>
                  <a:schemeClr val="bg1"/>
                </a:solidFill>
                <a:latin typeface="+mn-lt"/>
              </a:rPr>
              <a:t>T. </a:t>
            </a:r>
            <a:r>
              <a:rPr lang="en-US" sz="3200" i="1" dirty="0" err="1">
                <a:solidFill>
                  <a:schemeClr val="bg1"/>
                </a:solidFill>
                <a:latin typeface="+mn-lt"/>
              </a:rPr>
              <a:t>canis</a:t>
            </a:r>
            <a:r>
              <a:rPr lang="en-US" sz="3200" dirty="0">
                <a:solidFill>
                  <a:schemeClr val="bg1"/>
                </a:solidFill>
                <a:latin typeface="+mn-lt"/>
              </a:rPr>
              <a:t> are highly sensitive and specific.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893647"/>
          </a:xfrm>
          <a:prstGeom prst="rect">
            <a:avLst/>
          </a:prstGeom>
          <a:noFill/>
        </p:spPr>
        <p:txBody>
          <a:bodyPr wrap="square" rtlCol="1">
            <a:spAutoFit/>
          </a:bodyPr>
          <a:lstStyle/>
          <a:p>
            <a:pPr algn="just"/>
            <a:r>
              <a:rPr lang="en-US" sz="3600" b="1" dirty="0" err="1">
                <a:solidFill>
                  <a:srgbClr val="FFFF00"/>
                </a:solidFill>
                <a:latin typeface="Comic Sans MS" pitchFamily="66" charset="0"/>
              </a:rPr>
              <a:t>Toxocariasis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There has been no clinical trial evaluating drug treatment for </a:t>
            </a:r>
            <a:r>
              <a:rPr lang="en-US" sz="3200" dirty="0" err="1">
                <a:solidFill>
                  <a:schemeClr val="bg1"/>
                </a:solidFill>
                <a:latin typeface="+mn-lt"/>
              </a:rPr>
              <a:t>neurotoxocariasis</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dirty="0" err="1">
                <a:solidFill>
                  <a:schemeClr val="bg1"/>
                </a:solidFill>
                <a:latin typeface="+mn-lt"/>
              </a:rPr>
              <a:t>Albendazole</a:t>
            </a:r>
            <a:r>
              <a:rPr lang="en-US" sz="3200" dirty="0">
                <a:solidFill>
                  <a:schemeClr val="bg1"/>
                </a:solidFill>
                <a:latin typeface="+mn-lt"/>
              </a:rPr>
              <a:t> is recommended at a dose of (5-15 mg/kg </a:t>
            </a:r>
            <a:r>
              <a:rPr lang="en-US" sz="3200" dirty="0" err="1">
                <a:solidFill>
                  <a:schemeClr val="bg1"/>
                </a:solidFill>
                <a:latin typeface="+mn-lt"/>
              </a:rPr>
              <a:t>b.i.d</a:t>
            </a:r>
            <a:r>
              <a:rPr lang="en-US" sz="3200" dirty="0">
                <a:solidFill>
                  <a:schemeClr val="bg1"/>
                </a:solidFill>
                <a:latin typeface="+mn-lt"/>
              </a:rPr>
              <a:t>. for 2 to 4 weeks).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Steroids can be used if there is </a:t>
            </a:r>
            <a:r>
              <a:rPr lang="en-US" sz="3200" dirty="0" err="1">
                <a:solidFill>
                  <a:schemeClr val="bg1"/>
                </a:solidFill>
                <a:latin typeface="+mn-lt"/>
              </a:rPr>
              <a:t>vasculitis</a:t>
            </a:r>
            <a:r>
              <a:rPr lang="en-US" sz="3200" dirty="0">
                <a:solidFill>
                  <a:schemeClr val="bg1"/>
                </a:solidFill>
                <a:latin typeface="+mn-lt"/>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893647"/>
          </a:xfrm>
          <a:prstGeom prst="rect">
            <a:avLst/>
          </a:prstGeom>
          <a:noFill/>
        </p:spPr>
        <p:txBody>
          <a:bodyPr wrap="square" rtlCol="1">
            <a:spAutoFit/>
          </a:bodyPr>
          <a:lstStyle/>
          <a:p>
            <a:pPr algn="just"/>
            <a:r>
              <a:rPr lang="en-US" sz="3600" b="1" dirty="0" err="1">
                <a:solidFill>
                  <a:srgbClr val="FFFF00"/>
                </a:solidFill>
                <a:latin typeface="Comic Sans MS" pitchFamily="66" charset="0"/>
              </a:rPr>
              <a:t>Paragonimiasis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Causative agent: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Paragonimiasis</a:t>
            </a:r>
            <a:r>
              <a:rPr lang="en-US" sz="3200" dirty="0">
                <a:solidFill>
                  <a:schemeClr val="bg1"/>
                </a:solidFill>
                <a:latin typeface="+mn-lt"/>
              </a:rPr>
              <a:t> is a </a:t>
            </a:r>
            <a:r>
              <a:rPr lang="en-US" sz="3200" dirty="0" err="1">
                <a:solidFill>
                  <a:schemeClr val="bg1"/>
                </a:solidFill>
                <a:latin typeface="+mn-lt"/>
              </a:rPr>
              <a:t>zoonotic</a:t>
            </a:r>
            <a:r>
              <a:rPr lang="en-US" sz="3200" dirty="0">
                <a:solidFill>
                  <a:schemeClr val="bg1"/>
                </a:solidFill>
                <a:latin typeface="+mn-lt"/>
              </a:rPr>
              <a:t> disease caused by </a:t>
            </a:r>
            <a:r>
              <a:rPr lang="en-US" sz="3200" i="1" dirty="0" err="1">
                <a:solidFill>
                  <a:schemeClr val="bg1"/>
                </a:solidFill>
                <a:latin typeface="+mn-lt"/>
              </a:rPr>
              <a:t>Paragonimus</a:t>
            </a:r>
            <a:r>
              <a:rPr lang="en-US" sz="3200" i="1" dirty="0">
                <a:solidFill>
                  <a:schemeClr val="bg1"/>
                </a:solidFill>
                <a:latin typeface="+mn-lt"/>
              </a:rPr>
              <a:t> spp.</a:t>
            </a:r>
            <a:r>
              <a:rPr lang="en-US" sz="3200" dirty="0">
                <a:solidFill>
                  <a:schemeClr val="bg1"/>
                </a:solidFill>
                <a:latin typeface="+mn-lt"/>
              </a:rPr>
              <a:t> the most common is </a:t>
            </a:r>
            <a:r>
              <a:rPr lang="en-US" sz="3200" i="1" dirty="0" err="1">
                <a:solidFill>
                  <a:schemeClr val="bg1"/>
                </a:solidFill>
                <a:latin typeface="+mn-lt"/>
              </a:rPr>
              <a:t>P.westermani</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Humans get infected through consumption of raw or undercooked crustaceans especially crabs.</a:t>
            </a:r>
          </a:p>
        </p:txBody>
      </p:sp>
      <p:pic>
        <p:nvPicPr>
          <p:cNvPr id="2050" name="Picture 2" descr="D:\Medicine\Esinophilic Meningitis\Pics\Paragonimus westermani 2.jpg"/>
          <p:cNvPicPr>
            <a:picLocks noChangeAspect="1" noChangeArrowheads="1"/>
          </p:cNvPicPr>
          <p:nvPr/>
        </p:nvPicPr>
        <p:blipFill>
          <a:blip r:embed="rId2"/>
          <a:srcRect/>
          <a:stretch>
            <a:fillRect/>
          </a:stretch>
        </p:blipFill>
        <p:spPr bwMode="auto">
          <a:xfrm>
            <a:off x="5715008" y="4542918"/>
            <a:ext cx="3357586" cy="2240139"/>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431435"/>
          </a:xfrm>
          <a:prstGeom prst="rect">
            <a:avLst/>
          </a:prstGeom>
          <a:noFill/>
        </p:spPr>
        <p:txBody>
          <a:bodyPr wrap="square" rtlCol="1">
            <a:spAutoFit/>
          </a:bodyPr>
          <a:lstStyle/>
          <a:p>
            <a:pPr algn="just"/>
            <a:r>
              <a:rPr lang="en-US" sz="3600" b="1" dirty="0" err="1">
                <a:solidFill>
                  <a:srgbClr val="FFFF00"/>
                </a:solidFill>
                <a:latin typeface="Comic Sans MS" pitchFamily="66" charset="0"/>
              </a:rPr>
              <a:t>Paragonimiasis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Epidemiology: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disease is endemic in Asia, South America and Africa.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Paragonimiasis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Disease:</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rPr>
              <a:t>Paragonimiasis</a:t>
            </a:r>
            <a:r>
              <a:rPr lang="en-US" sz="3200" dirty="0">
                <a:solidFill>
                  <a:schemeClr val="bg1"/>
                </a:solidFill>
              </a:rPr>
              <a:t> manifests as a pulmonary infection with cough, chest pain, </a:t>
            </a:r>
            <a:r>
              <a:rPr lang="en-US" sz="3200" dirty="0" err="1">
                <a:solidFill>
                  <a:schemeClr val="bg1"/>
                </a:solidFill>
              </a:rPr>
              <a:t>haemoptysis</a:t>
            </a:r>
            <a:r>
              <a:rPr lang="en-US" sz="3200" dirty="0">
                <a:solidFill>
                  <a:schemeClr val="bg1"/>
                </a:solidFill>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CNS infection is the most common (50%) non-pulmonary form of the disease.</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Clinical manifestations of cerebral disease are seizures, focal signs, and </a:t>
            </a:r>
            <a:r>
              <a:rPr lang="en-US" sz="3200" dirty="0" err="1">
                <a:solidFill>
                  <a:schemeClr val="bg1"/>
                </a:solidFill>
                <a:latin typeface="+mn-lt"/>
              </a:rPr>
              <a:t>meningismus</a:t>
            </a:r>
            <a:r>
              <a:rPr lang="en-US" sz="3200" dirty="0">
                <a:solidFill>
                  <a:schemeClr val="bg1"/>
                </a:solidFill>
                <a:latin typeface="+mn-lt"/>
              </a:rPr>
              <a:t>. Unlike other forms of meningitis, there is no severe compromise of general condition or mental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277547"/>
          </a:xfrm>
          <a:prstGeom prst="rect">
            <a:avLst/>
          </a:prstGeom>
          <a:noFill/>
        </p:spPr>
        <p:txBody>
          <a:bodyPr wrap="square" rtlCol="1">
            <a:spAutoFit/>
          </a:bodyPr>
          <a:lstStyle/>
          <a:p>
            <a:pPr algn="just"/>
            <a:r>
              <a:rPr lang="en-US" sz="3600" b="1" dirty="0" err="1">
                <a:solidFill>
                  <a:srgbClr val="FFFF00"/>
                </a:solidFill>
                <a:latin typeface="Comic Sans MS" pitchFamily="66" charset="0"/>
              </a:rPr>
              <a:t>Paragonimiasis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r>
              <a:rPr lang="en-US" sz="3200" dirty="0">
                <a:solidFill>
                  <a:schemeClr val="bg1"/>
                </a:solidFill>
                <a:latin typeface="+mn-lt"/>
              </a:rPr>
              <a:t>status.</a:t>
            </a:r>
          </a:p>
          <a:p>
            <a:pPr algn="just"/>
            <a:endParaRPr lang="en-US" sz="3200" dirty="0">
              <a:solidFill>
                <a:schemeClr val="bg1"/>
              </a:solidFill>
              <a:latin typeface="+mn-lt"/>
            </a:endParaRPr>
          </a:p>
          <a:p>
            <a:pPr algn="just"/>
            <a:r>
              <a:rPr lang="en-US" sz="3200" dirty="0">
                <a:solidFill>
                  <a:schemeClr val="bg1"/>
                </a:solidFill>
                <a:latin typeface="+mn-lt"/>
              </a:rPr>
              <a:t>- Spinal involvement may occur.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386090"/>
          </a:xfrm>
          <a:prstGeom prst="rect">
            <a:avLst/>
          </a:prstGeom>
          <a:noFill/>
        </p:spPr>
        <p:txBody>
          <a:bodyPr wrap="square" rtlCol="1">
            <a:spAutoFit/>
          </a:bodyPr>
          <a:lstStyle/>
          <a:p>
            <a:pPr algn="just"/>
            <a:r>
              <a:rPr lang="en-US" sz="3600" b="1" dirty="0" err="1">
                <a:solidFill>
                  <a:srgbClr val="FFFF00"/>
                </a:solidFill>
                <a:latin typeface="Comic Sans MS" pitchFamily="66" charset="0"/>
              </a:rPr>
              <a:t>Paragonimiasis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Diagnosis: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CNS </a:t>
            </a:r>
            <a:r>
              <a:rPr lang="en-US" sz="3200" dirty="0" err="1">
                <a:solidFill>
                  <a:schemeClr val="bg1"/>
                </a:solidFill>
              </a:rPr>
              <a:t>paragonimiasis</a:t>
            </a:r>
            <a:r>
              <a:rPr lang="en-US" sz="3200" dirty="0">
                <a:solidFill>
                  <a:schemeClr val="bg1"/>
                </a:solidFill>
              </a:rPr>
              <a:t> can be difficult to be detected.</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CSF eosinophilia is not present in all patients, CSF glucose levels are typically low.</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dirty="0" err="1">
                <a:solidFill>
                  <a:schemeClr val="bg1"/>
                </a:solidFill>
                <a:latin typeface="+mn-lt"/>
              </a:rPr>
              <a:t>Immunofluorescence</a:t>
            </a:r>
            <a:r>
              <a:rPr lang="en-US" sz="3200" dirty="0">
                <a:solidFill>
                  <a:schemeClr val="bg1"/>
                </a:solidFill>
                <a:latin typeface="+mn-lt"/>
              </a:rPr>
              <a:t>, ELISA, and WB are the main methods for diagnosis.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2786058"/>
            <a:ext cx="7858180" cy="1015663"/>
          </a:xfrm>
          <a:prstGeom prst="rect">
            <a:avLst/>
          </a:prstGeom>
          <a:noFill/>
        </p:spPr>
        <p:txBody>
          <a:bodyPr wrap="square" rtlCol="1">
            <a:spAutoFit/>
          </a:bodyPr>
          <a:lstStyle/>
          <a:p>
            <a:pPr algn="ctr"/>
            <a:r>
              <a:rPr lang="en-US" sz="6000" b="1" dirty="0">
                <a:solidFill>
                  <a:srgbClr val="FFFF00"/>
                </a:solidFill>
                <a:latin typeface="Comic Sans MS" pitchFamily="66" charset="0"/>
              </a:rPr>
              <a:t>Parasitic Diseases</a:t>
            </a:r>
            <a:endParaRPr lang="ar-EG" sz="6000" b="1" dirty="0">
              <a:solidFill>
                <a:srgbClr val="FFFF00"/>
              </a:solidFill>
              <a:latin typeface="Comic Sans MS" pitchFamily="66"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3908762"/>
          </a:xfrm>
          <a:prstGeom prst="rect">
            <a:avLst/>
          </a:prstGeom>
          <a:noFill/>
        </p:spPr>
        <p:txBody>
          <a:bodyPr wrap="square" rtlCol="1">
            <a:spAutoFit/>
          </a:bodyPr>
          <a:lstStyle/>
          <a:p>
            <a:pPr algn="just"/>
            <a:r>
              <a:rPr lang="en-US" sz="3600" b="1" dirty="0" err="1">
                <a:solidFill>
                  <a:srgbClr val="FFFF00"/>
                </a:solidFill>
                <a:latin typeface="Comic Sans MS" pitchFamily="66" charset="0"/>
              </a:rPr>
              <a:t>Paragonimiasis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PZQ (total dose of 150 mg/kg, divided into three doses over 2 days).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dirty="0" err="1">
                <a:solidFill>
                  <a:schemeClr val="bg1"/>
                </a:solidFill>
                <a:latin typeface="+mn-lt"/>
              </a:rPr>
              <a:t>Triclabendazole</a:t>
            </a:r>
            <a:r>
              <a:rPr lang="en-US" sz="3200" dirty="0">
                <a:solidFill>
                  <a:schemeClr val="bg1"/>
                </a:solidFill>
                <a:latin typeface="+mn-lt"/>
              </a:rPr>
              <a:t> is an alternative treatment (10 mg/kg/day for 3 days).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35753" y="2107397"/>
            <a:ext cx="8072494" cy="2643206"/>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solidFill>
                    <a:schemeClr val="tx1"/>
                  </a:solidFill>
                </a:ln>
                <a:solidFill>
                  <a:srgbClr val="FFFF00"/>
                </a:solidFill>
                <a:effectLst>
                  <a:outerShdw blurRad="38100" dist="38100" dir="2700000" algn="tl">
                    <a:srgbClr val="000000">
                      <a:alpha val="43137"/>
                    </a:srgbClr>
                  </a:outerShdw>
                </a:effectLst>
                <a:latin typeface="Comic Sans MS" pitchFamily="66" charset="0"/>
              </a:rPr>
              <a:t>Parasites Less Commonly Producing Eosinophilic Meningitis</a:t>
            </a:r>
            <a:endParaRPr kumimoji="0" lang="ar-EG" sz="4800" b="1" i="0" u="none" strike="noStrike" cap="none" normalizeH="0" baseline="0" dirty="0">
              <a:ln>
                <a:solidFill>
                  <a:schemeClr val="tx1"/>
                </a:solidFill>
              </a:ln>
              <a:solidFill>
                <a:srgbClr val="FFFF00"/>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3908762"/>
          </a:xfrm>
          <a:prstGeom prst="rect">
            <a:avLst/>
          </a:prstGeom>
          <a:noFill/>
        </p:spPr>
        <p:txBody>
          <a:bodyPr wrap="square" rtlCol="1">
            <a:spAutoFit/>
          </a:bodyPr>
          <a:lstStyle/>
          <a:p>
            <a:pPr algn="just"/>
            <a:r>
              <a:rPr lang="en-US" sz="3600" b="1" dirty="0" err="1">
                <a:solidFill>
                  <a:srgbClr val="FFFF00"/>
                </a:solidFill>
                <a:latin typeface="Comic Sans MS" pitchFamily="66" charset="0"/>
              </a:rPr>
              <a:t>Trichinellosis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Causative agent: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It is due to infection with </a:t>
            </a:r>
            <a:r>
              <a:rPr lang="en-US" sz="3200" i="1" dirty="0" err="1">
                <a:solidFill>
                  <a:schemeClr val="bg1"/>
                </a:solidFill>
                <a:latin typeface="+mn-lt"/>
              </a:rPr>
              <a:t>Trichinella</a:t>
            </a:r>
            <a:r>
              <a:rPr lang="en-US" sz="3200" i="1" dirty="0">
                <a:solidFill>
                  <a:schemeClr val="bg1"/>
                </a:solidFill>
                <a:latin typeface="+mn-lt"/>
              </a:rPr>
              <a:t> </a:t>
            </a:r>
            <a:r>
              <a:rPr lang="en-US" sz="3200" i="1" dirty="0" err="1">
                <a:solidFill>
                  <a:schemeClr val="bg1"/>
                </a:solidFill>
                <a:latin typeface="+mn-lt"/>
              </a:rPr>
              <a:t>spiralis</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Humans get infection through consumption of inadequately cooked pork containing encysted infective larvae.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878532"/>
          </a:xfrm>
          <a:prstGeom prst="rect">
            <a:avLst/>
          </a:prstGeom>
          <a:noFill/>
        </p:spPr>
        <p:txBody>
          <a:bodyPr wrap="square" rtlCol="1">
            <a:spAutoFit/>
          </a:bodyPr>
          <a:lstStyle/>
          <a:p>
            <a:pPr algn="just"/>
            <a:r>
              <a:rPr lang="en-US" sz="3600" b="1" dirty="0" err="1">
                <a:solidFill>
                  <a:srgbClr val="FFFF00"/>
                </a:solidFill>
                <a:latin typeface="Comic Sans MS" pitchFamily="66" charset="0"/>
              </a:rPr>
              <a:t>Trichinellosis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Disease:</a:t>
            </a:r>
          </a:p>
          <a:p>
            <a:pPr algn="just"/>
            <a:endParaRPr lang="en-US" sz="1000" b="1" dirty="0">
              <a:solidFill>
                <a:srgbClr val="66FF33"/>
              </a:solidFill>
              <a:latin typeface="Comic Sans MS" pitchFamily="66" charset="0"/>
            </a:endParaRPr>
          </a:p>
          <a:p>
            <a:pPr>
              <a:buFontTx/>
              <a:buChar char="-"/>
            </a:pPr>
            <a:r>
              <a:rPr lang="en-US" sz="3200" dirty="0">
                <a:solidFill>
                  <a:schemeClr val="bg1"/>
                </a:solidFill>
                <a:latin typeface="+mn-lt"/>
              </a:rPr>
              <a:t> The condition started with acute fever, </a:t>
            </a:r>
            <a:r>
              <a:rPr lang="en-US" sz="3200" dirty="0" err="1">
                <a:solidFill>
                  <a:schemeClr val="bg1"/>
                </a:solidFill>
                <a:latin typeface="+mn-lt"/>
              </a:rPr>
              <a:t>myalgia</a:t>
            </a:r>
            <a:r>
              <a:rPr lang="en-US" sz="3200" dirty="0">
                <a:solidFill>
                  <a:schemeClr val="bg1"/>
                </a:solidFill>
                <a:latin typeface="+mn-lt"/>
              </a:rPr>
              <a:t>, </a:t>
            </a:r>
            <a:r>
              <a:rPr lang="en-US" sz="3200" dirty="0" err="1">
                <a:solidFill>
                  <a:schemeClr val="bg1"/>
                </a:solidFill>
                <a:latin typeface="+mn-lt"/>
              </a:rPr>
              <a:t>periorbital</a:t>
            </a:r>
            <a:r>
              <a:rPr lang="en-US" sz="3200" dirty="0">
                <a:solidFill>
                  <a:schemeClr val="bg1"/>
                </a:solidFill>
                <a:latin typeface="+mn-lt"/>
              </a:rPr>
              <a:t> or facial </a:t>
            </a:r>
            <a:r>
              <a:rPr lang="en-US" sz="3200" dirty="0" err="1">
                <a:solidFill>
                  <a:schemeClr val="bg1"/>
                </a:solidFill>
                <a:latin typeface="+mn-lt"/>
              </a:rPr>
              <a:t>oedema</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Up to 17% of patients infected with </a:t>
            </a:r>
            <a:r>
              <a:rPr lang="en-US" sz="3200" i="1" dirty="0" err="1">
                <a:solidFill>
                  <a:schemeClr val="bg1"/>
                </a:solidFill>
                <a:latin typeface="+mn-lt"/>
              </a:rPr>
              <a:t>T.spiralis</a:t>
            </a:r>
            <a:r>
              <a:rPr lang="en-US" sz="3200" dirty="0">
                <a:solidFill>
                  <a:schemeClr val="bg1"/>
                </a:solidFill>
                <a:latin typeface="+mn-lt"/>
              </a:rPr>
              <a:t> may present with neurological symptoms, including headache, abnormal deep reflexes, neck stiffness and behavior disturbances. Recovery is usually spontaneous and complete.</a:t>
            </a:r>
          </a:p>
        </p:txBody>
      </p:sp>
      <p:pic>
        <p:nvPicPr>
          <p:cNvPr id="3074" name="Picture 2" descr="D:\Medicine\Esinophilic Meningitis\Pics\x.jpg"/>
          <p:cNvPicPr>
            <a:picLocks noChangeAspect="1" noChangeArrowheads="1"/>
          </p:cNvPicPr>
          <p:nvPr/>
        </p:nvPicPr>
        <p:blipFill>
          <a:blip r:embed="rId2"/>
          <a:srcRect/>
          <a:stretch>
            <a:fillRect/>
          </a:stretch>
        </p:blipFill>
        <p:spPr bwMode="auto">
          <a:xfrm>
            <a:off x="7370592" y="1"/>
            <a:ext cx="1773408" cy="221455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Trichinellosis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Diagnosis: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condition should be suspected in patients with a compatible clinical presentation, history of eating raw or undercooked pork, peripheral eosinophilia and elevated muscle enzymes (</a:t>
            </a:r>
            <a:r>
              <a:rPr lang="en-US" sz="3200" dirty="0" err="1">
                <a:solidFill>
                  <a:schemeClr val="bg1"/>
                </a:solidFill>
                <a:latin typeface="+mn-lt"/>
              </a:rPr>
              <a:t>e.g</a:t>
            </a:r>
            <a:r>
              <a:rPr lang="en-US" sz="3200" dirty="0">
                <a:solidFill>
                  <a:schemeClr val="bg1"/>
                </a:solidFill>
                <a:latin typeface="+mn-lt"/>
              </a:rPr>
              <a:t> </a:t>
            </a:r>
            <a:r>
              <a:rPr lang="en-US" sz="3200" dirty="0" err="1">
                <a:solidFill>
                  <a:schemeClr val="bg1"/>
                </a:solidFill>
                <a:latin typeface="+mn-lt"/>
              </a:rPr>
              <a:t>creatine</a:t>
            </a:r>
            <a:r>
              <a:rPr lang="en-US" sz="3200" dirty="0">
                <a:solidFill>
                  <a:schemeClr val="bg1"/>
                </a:solidFill>
                <a:latin typeface="+mn-lt"/>
              </a:rPr>
              <a:t> </a:t>
            </a:r>
            <a:r>
              <a:rPr lang="en-US" sz="3200" dirty="0" err="1">
                <a:solidFill>
                  <a:schemeClr val="bg1"/>
                </a:solidFill>
                <a:latin typeface="+mn-lt"/>
              </a:rPr>
              <a:t>kinase</a:t>
            </a:r>
            <a:r>
              <a:rPr lang="en-US" sz="3200" dirty="0">
                <a:solidFill>
                  <a:schemeClr val="bg1"/>
                </a:solidFill>
                <a:latin typeface="+mn-lt"/>
              </a:rPr>
              <a:t>, LDH).</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CSF is normal in most patients.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Antibodies can be detected using ELISA or WB.</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1785104"/>
          </a:xfrm>
          <a:prstGeom prst="rect">
            <a:avLst/>
          </a:prstGeom>
          <a:noFill/>
        </p:spPr>
        <p:txBody>
          <a:bodyPr wrap="square" rtlCol="1">
            <a:spAutoFit/>
          </a:bodyPr>
          <a:lstStyle/>
          <a:p>
            <a:pPr algn="just"/>
            <a:r>
              <a:rPr lang="en-US" sz="3600" b="1" dirty="0" err="1">
                <a:solidFill>
                  <a:srgbClr val="FFFF00"/>
                </a:solidFill>
                <a:latin typeface="Comic Sans MS" pitchFamily="66" charset="0"/>
              </a:rPr>
              <a:t>Trichinellosis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Tx/>
              <a:buChar char="-"/>
            </a:pPr>
            <a:r>
              <a:rPr lang="en-US" sz="3200" dirty="0">
                <a:solidFill>
                  <a:schemeClr val="bg1"/>
                </a:solidFill>
                <a:latin typeface="+mn-lt"/>
              </a:rPr>
              <a:t> Muscle biopsy revealing encysted larvae will confirm the diagnosis.</a:t>
            </a:r>
          </a:p>
        </p:txBody>
      </p:sp>
      <p:pic>
        <p:nvPicPr>
          <p:cNvPr id="4099" name="Picture 3" descr="D:\Medicine\Esinophilic Meningitis\Pics\Trichinella 2.jpg"/>
          <p:cNvPicPr>
            <a:picLocks noChangeAspect="1" noChangeArrowheads="1"/>
          </p:cNvPicPr>
          <p:nvPr/>
        </p:nvPicPr>
        <p:blipFill>
          <a:blip r:embed="rId2"/>
          <a:srcRect/>
          <a:stretch>
            <a:fillRect/>
          </a:stretch>
        </p:blipFill>
        <p:spPr bwMode="auto">
          <a:xfrm>
            <a:off x="194509" y="2285992"/>
            <a:ext cx="4448929" cy="4429156"/>
          </a:xfrm>
          <a:prstGeom prst="rect">
            <a:avLst/>
          </a:prstGeom>
          <a:noFill/>
        </p:spPr>
      </p:pic>
      <p:pic>
        <p:nvPicPr>
          <p:cNvPr id="4100" name="Picture 4" descr="D:\Medicine\Esinophilic Meningitis\Pics\21.1.jpg"/>
          <p:cNvPicPr>
            <a:picLocks noChangeAspect="1" noChangeArrowheads="1"/>
          </p:cNvPicPr>
          <p:nvPr/>
        </p:nvPicPr>
        <p:blipFill>
          <a:blip r:embed="rId3"/>
          <a:srcRect/>
          <a:stretch>
            <a:fillRect/>
          </a:stretch>
        </p:blipFill>
        <p:spPr bwMode="auto">
          <a:xfrm>
            <a:off x="4929190" y="3643314"/>
            <a:ext cx="4105304" cy="3000396"/>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893647"/>
          </a:xfrm>
          <a:prstGeom prst="rect">
            <a:avLst/>
          </a:prstGeom>
          <a:noFill/>
        </p:spPr>
        <p:txBody>
          <a:bodyPr wrap="square" rtlCol="1">
            <a:spAutoFit/>
          </a:bodyPr>
          <a:lstStyle/>
          <a:p>
            <a:pPr algn="just"/>
            <a:r>
              <a:rPr lang="en-US" sz="3600" b="1" dirty="0" err="1">
                <a:solidFill>
                  <a:srgbClr val="FFFF00"/>
                </a:solidFill>
                <a:latin typeface="Comic Sans MS" pitchFamily="66" charset="0"/>
              </a:rPr>
              <a:t>Trichinellosis</a:t>
            </a:r>
            <a:endParaRPr lang="en-US" sz="3600" b="1" dirty="0">
              <a:solidFill>
                <a:srgbClr val="FFFF00"/>
              </a:solidFill>
              <a:latin typeface="Comic Sans MS" pitchFamily="66" charset="0"/>
            </a:endParaRP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Mebendazole</a:t>
            </a:r>
            <a:r>
              <a:rPr lang="en-US" sz="3200" dirty="0">
                <a:solidFill>
                  <a:schemeClr val="bg1"/>
                </a:solidFill>
                <a:latin typeface="+mn-lt"/>
              </a:rPr>
              <a:t> can be given at 200 mg/day for 5 days.   </a:t>
            </a:r>
            <a:r>
              <a:rPr lang="en-US" sz="3200" u="sng" dirty="0">
                <a:solidFill>
                  <a:schemeClr val="bg1"/>
                </a:solidFill>
                <a:latin typeface="+mn-lt"/>
              </a:rPr>
              <a:t>or</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dirty="0" err="1">
                <a:solidFill>
                  <a:schemeClr val="bg1"/>
                </a:solidFill>
                <a:latin typeface="+mn-lt"/>
              </a:rPr>
              <a:t>Albendazole</a:t>
            </a:r>
            <a:r>
              <a:rPr lang="en-US" sz="3200" dirty="0">
                <a:solidFill>
                  <a:schemeClr val="bg1"/>
                </a:solidFill>
                <a:latin typeface="+mn-lt"/>
              </a:rPr>
              <a:t> can be given at 400 mg/day for 3 days.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Steroids must be given in severe cases.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401205"/>
          </a:xfrm>
          <a:prstGeom prst="rect">
            <a:avLst/>
          </a:prstGeom>
          <a:noFill/>
        </p:spPr>
        <p:txBody>
          <a:bodyPr wrap="square" rtlCol="1">
            <a:spAutoFit/>
          </a:bodyPr>
          <a:lstStyle/>
          <a:p>
            <a:pPr algn="just"/>
            <a:r>
              <a:rPr lang="en-US" sz="3600" b="1" dirty="0" err="1">
                <a:solidFill>
                  <a:srgbClr val="FFFF00"/>
                </a:solidFill>
                <a:latin typeface="Comic Sans MS" pitchFamily="66" charset="0"/>
              </a:rPr>
              <a:t>Hydatid</a:t>
            </a:r>
            <a:r>
              <a:rPr lang="en-US" sz="3600" b="1" dirty="0">
                <a:solidFill>
                  <a:srgbClr val="FFFF00"/>
                </a:solidFill>
                <a:latin typeface="Comic Sans MS" pitchFamily="66" charset="0"/>
              </a:rPr>
              <a:t> Disease</a:t>
            </a: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Causative agent: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It is due to infection with the larval stage of the </a:t>
            </a:r>
            <a:r>
              <a:rPr lang="en-US" sz="3200" dirty="0" err="1">
                <a:solidFill>
                  <a:schemeClr val="bg1"/>
                </a:solidFill>
                <a:latin typeface="+mn-lt"/>
              </a:rPr>
              <a:t>cestode</a:t>
            </a:r>
            <a:r>
              <a:rPr lang="en-US" sz="3200" dirty="0">
                <a:solidFill>
                  <a:schemeClr val="bg1"/>
                </a:solidFill>
                <a:latin typeface="+mn-lt"/>
              </a:rPr>
              <a:t>, </a:t>
            </a:r>
            <a:r>
              <a:rPr lang="en-US" sz="3200" i="1" dirty="0" err="1">
                <a:solidFill>
                  <a:schemeClr val="bg1"/>
                </a:solidFill>
                <a:latin typeface="+mn-lt"/>
              </a:rPr>
              <a:t>Echinococcus</a:t>
            </a:r>
            <a:r>
              <a:rPr lang="en-US" sz="3200" i="1" dirty="0">
                <a:solidFill>
                  <a:schemeClr val="bg1"/>
                </a:solidFill>
                <a:latin typeface="+mn-lt"/>
              </a:rPr>
              <a:t> </a:t>
            </a:r>
            <a:r>
              <a:rPr lang="en-US" sz="3200" i="1" dirty="0" err="1">
                <a:solidFill>
                  <a:schemeClr val="bg1"/>
                </a:solidFill>
                <a:latin typeface="+mn-lt"/>
              </a:rPr>
              <a:t>granulosus</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Humans are infected by ingestion of eggs through hands or food contaminated with dog excreta.</a:t>
            </a:r>
          </a:p>
        </p:txBody>
      </p:sp>
      <p:pic>
        <p:nvPicPr>
          <p:cNvPr id="5122" name="Picture 2" descr="D:\Medicine\Esinophilic Meningitis\Pics\FIGechinococcus01.jpg"/>
          <p:cNvPicPr>
            <a:picLocks noChangeAspect="1" noChangeArrowheads="1"/>
          </p:cNvPicPr>
          <p:nvPr/>
        </p:nvPicPr>
        <p:blipFill>
          <a:blip r:embed="rId2" cstate="print"/>
          <a:srcRect/>
          <a:stretch>
            <a:fillRect/>
          </a:stretch>
        </p:blipFill>
        <p:spPr bwMode="auto">
          <a:xfrm>
            <a:off x="7362931" y="4129287"/>
            <a:ext cx="1638225" cy="2585861"/>
          </a:xfrm>
          <a:prstGeom prst="rect">
            <a:avLst/>
          </a:prstGeom>
          <a:noFill/>
        </p:spPr>
      </p:pic>
      <p:pic>
        <p:nvPicPr>
          <p:cNvPr id="5123" name="Picture 3" descr="D:\Medicine\Esinophilic Meningitis\Pics\Hydatid.jpg"/>
          <p:cNvPicPr>
            <a:picLocks noChangeAspect="1" noChangeArrowheads="1"/>
          </p:cNvPicPr>
          <p:nvPr/>
        </p:nvPicPr>
        <p:blipFill>
          <a:blip r:embed="rId3"/>
          <a:srcRect/>
          <a:stretch>
            <a:fillRect/>
          </a:stretch>
        </p:blipFill>
        <p:spPr bwMode="auto">
          <a:xfrm>
            <a:off x="2686062" y="4214818"/>
            <a:ext cx="3600450" cy="245745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386090"/>
          </a:xfrm>
          <a:prstGeom prst="rect">
            <a:avLst/>
          </a:prstGeom>
          <a:noFill/>
        </p:spPr>
        <p:txBody>
          <a:bodyPr wrap="square" rtlCol="1">
            <a:spAutoFit/>
          </a:bodyPr>
          <a:lstStyle/>
          <a:p>
            <a:pPr algn="just"/>
            <a:r>
              <a:rPr lang="en-US" sz="3600" b="1" dirty="0" err="1">
                <a:solidFill>
                  <a:srgbClr val="FFFF00"/>
                </a:solidFill>
                <a:latin typeface="Comic Sans MS" pitchFamily="66" charset="0"/>
              </a:rPr>
              <a:t>Hydatid</a:t>
            </a:r>
            <a:r>
              <a:rPr lang="en-US" sz="3600" b="1" dirty="0">
                <a:solidFill>
                  <a:srgbClr val="FFFF00"/>
                </a:solidFill>
                <a:latin typeface="Comic Sans MS" pitchFamily="66" charset="0"/>
              </a:rPr>
              <a:t> Disease</a:t>
            </a: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Epidemiology: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disease is common in sheep-raising countries, where dogs have access to infected offal. These include South Australia, New Zealand, Africa, South America, southern Europe and the Middle and Far East.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disease is more common during childhood.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0975"/>
          </a:xfrm>
          <a:prstGeom prst="rect">
            <a:avLst/>
          </a:prstGeom>
          <a:noFill/>
        </p:spPr>
        <p:txBody>
          <a:bodyPr wrap="square" rtlCol="1">
            <a:spAutoFit/>
          </a:bodyPr>
          <a:lstStyle/>
          <a:p>
            <a:pPr algn="just"/>
            <a:r>
              <a:rPr lang="en-US" sz="3600" b="1" dirty="0" err="1">
                <a:solidFill>
                  <a:srgbClr val="FFFF00"/>
                </a:solidFill>
                <a:latin typeface="Comic Sans MS" pitchFamily="66" charset="0"/>
              </a:rPr>
              <a:t>Hydatid</a:t>
            </a:r>
            <a:r>
              <a:rPr lang="en-US" sz="3600" b="1" dirty="0">
                <a:solidFill>
                  <a:srgbClr val="FFFF00"/>
                </a:solidFill>
                <a:latin typeface="Comic Sans MS" pitchFamily="66" charset="0"/>
              </a:rPr>
              <a:t> Disease</a:t>
            </a: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Disease:</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Typical locations of </a:t>
            </a:r>
            <a:r>
              <a:rPr lang="en-US" sz="3200" dirty="0" err="1">
                <a:solidFill>
                  <a:schemeClr val="bg1"/>
                </a:solidFill>
                <a:latin typeface="+mn-lt"/>
              </a:rPr>
              <a:t>hydatid</a:t>
            </a:r>
            <a:r>
              <a:rPr lang="en-US" sz="3200" dirty="0">
                <a:solidFill>
                  <a:schemeClr val="bg1"/>
                </a:solidFill>
                <a:latin typeface="+mn-lt"/>
              </a:rPr>
              <a:t> cysts are the liver and lungs.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CNS lesions occur in 2-8% of patients.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All </a:t>
            </a:r>
            <a:r>
              <a:rPr lang="en-US" sz="3200" dirty="0" err="1">
                <a:solidFill>
                  <a:schemeClr val="bg1"/>
                </a:solidFill>
                <a:latin typeface="+mn-lt"/>
              </a:rPr>
              <a:t>hydatid</a:t>
            </a:r>
            <a:r>
              <a:rPr lang="en-US" sz="3200" dirty="0">
                <a:solidFill>
                  <a:schemeClr val="bg1"/>
                </a:solidFill>
                <a:latin typeface="+mn-lt"/>
              </a:rPr>
              <a:t> cysts grow slowly, and depending on their location can cause a variety of effects, such as headache, vomiting, weakness in extremities, seizures, visual disturbances and cranial nerve palsies.</a:t>
            </a:r>
          </a:p>
        </p:txBody>
      </p:sp>
      <p:pic>
        <p:nvPicPr>
          <p:cNvPr id="7170" name="Picture 2" descr="D:\Medicine\Esinophilic Meningitis\Pics\images2.jpg"/>
          <p:cNvPicPr>
            <a:picLocks noChangeAspect="1" noChangeArrowheads="1"/>
          </p:cNvPicPr>
          <p:nvPr/>
        </p:nvPicPr>
        <p:blipFill>
          <a:blip r:embed="rId2"/>
          <a:srcRect/>
          <a:stretch>
            <a:fillRect/>
          </a:stretch>
        </p:blipFill>
        <p:spPr bwMode="auto">
          <a:xfrm>
            <a:off x="7072330" y="-24"/>
            <a:ext cx="1972373" cy="15716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5753" y="2107397"/>
            <a:ext cx="8072494" cy="2643206"/>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solidFill>
                    <a:schemeClr val="tx1"/>
                  </a:solidFill>
                </a:ln>
                <a:solidFill>
                  <a:srgbClr val="FFFF00"/>
                </a:solidFill>
                <a:effectLst>
                  <a:outerShdw blurRad="38100" dist="38100" dir="2700000" algn="tl">
                    <a:srgbClr val="000000">
                      <a:alpha val="43137"/>
                    </a:srgbClr>
                  </a:outerShdw>
                </a:effectLst>
                <a:latin typeface="Comic Sans MS" pitchFamily="66" charset="0"/>
              </a:rPr>
              <a:t>Parasites More Commonly Producing Eosinophilic Meningitis</a:t>
            </a:r>
            <a:endParaRPr kumimoji="0" lang="ar-EG" sz="4800" b="1" i="0" u="none" strike="noStrike" cap="none" normalizeH="0" baseline="0" dirty="0">
              <a:ln>
                <a:solidFill>
                  <a:schemeClr val="tx1"/>
                </a:solidFill>
              </a:ln>
              <a:solidFill>
                <a:srgbClr val="FFFF00"/>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277547"/>
          </a:xfrm>
          <a:prstGeom prst="rect">
            <a:avLst/>
          </a:prstGeom>
          <a:noFill/>
        </p:spPr>
        <p:txBody>
          <a:bodyPr wrap="square" rtlCol="1">
            <a:spAutoFit/>
          </a:bodyPr>
          <a:lstStyle/>
          <a:p>
            <a:pPr algn="just"/>
            <a:r>
              <a:rPr lang="en-US" sz="3600" b="1" dirty="0" err="1">
                <a:solidFill>
                  <a:srgbClr val="FFFF00"/>
                </a:solidFill>
                <a:latin typeface="Comic Sans MS" pitchFamily="66" charset="0"/>
              </a:rPr>
              <a:t>Hydatid</a:t>
            </a:r>
            <a:r>
              <a:rPr lang="en-US" sz="3600" b="1" dirty="0">
                <a:solidFill>
                  <a:srgbClr val="FFFF00"/>
                </a:solidFill>
                <a:latin typeface="Comic Sans MS" pitchFamily="66" charset="0"/>
              </a:rPr>
              <a:t> Disease</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Eosinophilic meningitis may occur as a complication of surgical resection, but this is rare.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3908762"/>
          </a:xfrm>
          <a:prstGeom prst="rect">
            <a:avLst/>
          </a:prstGeom>
          <a:noFill/>
        </p:spPr>
        <p:txBody>
          <a:bodyPr wrap="square" rtlCol="1">
            <a:spAutoFit/>
          </a:bodyPr>
          <a:lstStyle/>
          <a:p>
            <a:pPr algn="just"/>
            <a:r>
              <a:rPr lang="en-US" sz="3600" b="1" dirty="0" err="1">
                <a:solidFill>
                  <a:srgbClr val="FFFF00"/>
                </a:solidFill>
                <a:latin typeface="Comic Sans MS" pitchFamily="66" charset="0"/>
              </a:rPr>
              <a:t>Hydatid</a:t>
            </a:r>
            <a:r>
              <a:rPr lang="en-US" sz="3600" b="1" dirty="0">
                <a:solidFill>
                  <a:srgbClr val="FFFF00"/>
                </a:solidFill>
                <a:latin typeface="Comic Sans MS" pitchFamily="66" charset="0"/>
              </a:rPr>
              <a:t> Disease</a:t>
            </a: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Diagnosis: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CT and MRI can reveal the cysts.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Antibodies can be detected by indirect </a:t>
            </a:r>
            <a:r>
              <a:rPr lang="en-US" sz="3200" dirty="0" err="1">
                <a:solidFill>
                  <a:schemeClr val="bg1"/>
                </a:solidFill>
                <a:latin typeface="+mn-lt"/>
              </a:rPr>
              <a:t>hemagglutination</a:t>
            </a:r>
            <a:r>
              <a:rPr lang="en-US" sz="3200" dirty="0">
                <a:solidFill>
                  <a:schemeClr val="bg1"/>
                </a:solidFill>
                <a:latin typeface="+mn-lt"/>
              </a:rPr>
              <a:t>, indirect fluorescence tests, and ELISA.</a:t>
            </a:r>
          </a:p>
        </p:txBody>
      </p:sp>
      <p:pic>
        <p:nvPicPr>
          <p:cNvPr id="6146" name="Picture 2" descr="D:\Medicine\Esinophilic Meningitis\Pics\Hydatid 2.jpg"/>
          <p:cNvPicPr>
            <a:picLocks noChangeAspect="1" noChangeArrowheads="1"/>
          </p:cNvPicPr>
          <p:nvPr/>
        </p:nvPicPr>
        <p:blipFill>
          <a:blip r:embed="rId2"/>
          <a:srcRect/>
          <a:stretch>
            <a:fillRect/>
          </a:stretch>
        </p:blipFill>
        <p:spPr bwMode="auto">
          <a:xfrm>
            <a:off x="5715032" y="3571876"/>
            <a:ext cx="3143248" cy="3143248"/>
          </a:xfrm>
          <a:prstGeom prst="rect">
            <a:avLst/>
          </a:prstGeom>
          <a:noFill/>
        </p:spPr>
      </p:pic>
      <p:pic>
        <p:nvPicPr>
          <p:cNvPr id="6147" name="Picture 3" descr="D:\Medicine\Esinophilic Meningitis\Pics\Hydatid 3.jpg"/>
          <p:cNvPicPr>
            <a:picLocks noChangeAspect="1" noChangeArrowheads="1"/>
          </p:cNvPicPr>
          <p:nvPr/>
        </p:nvPicPr>
        <p:blipFill>
          <a:blip r:embed="rId3" cstate="print"/>
          <a:srcRect/>
          <a:stretch>
            <a:fillRect/>
          </a:stretch>
        </p:blipFill>
        <p:spPr bwMode="auto">
          <a:xfrm>
            <a:off x="2979769" y="4286256"/>
            <a:ext cx="2592363" cy="2357430"/>
          </a:xfrm>
          <a:prstGeom prst="rect">
            <a:avLst/>
          </a:prstGeom>
          <a:noFill/>
        </p:spPr>
      </p:pic>
      <p:pic>
        <p:nvPicPr>
          <p:cNvPr id="6148" name="Picture 4" descr="D:\Medicine\Esinophilic Meningitis\Pics\images.jpg"/>
          <p:cNvPicPr>
            <a:picLocks noChangeAspect="1" noChangeArrowheads="1"/>
          </p:cNvPicPr>
          <p:nvPr/>
        </p:nvPicPr>
        <p:blipFill>
          <a:blip r:embed="rId4"/>
          <a:srcRect/>
          <a:stretch>
            <a:fillRect/>
          </a:stretch>
        </p:blipFill>
        <p:spPr bwMode="auto">
          <a:xfrm>
            <a:off x="571472" y="4381522"/>
            <a:ext cx="2085975" cy="219075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3908762"/>
          </a:xfrm>
          <a:prstGeom prst="rect">
            <a:avLst/>
          </a:prstGeom>
          <a:noFill/>
        </p:spPr>
        <p:txBody>
          <a:bodyPr wrap="square" rtlCol="1">
            <a:spAutoFit/>
          </a:bodyPr>
          <a:lstStyle/>
          <a:p>
            <a:pPr algn="just"/>
            <a:r>
              <a:rPr lang="en-US" sz="3600" b="1" dirty="0" err="1">
                <a:solidFill>
                  <a:srgbClr val="FFFF00"/>
                </a:solidFill>
                <a:latin typeface="Comic Sans MS" pitchFamily="66" charset="0"/>
              </a:rPr>
              <a:t>Hydatid</a:t>
            </a:r>
            <a:r>
              <a:rPr lang="en-US" sz="3600" b="1" dirty="0">
                <a:solidFill>
                  <a:srgbClr val="FFFF00"/>
                </a:solidFill>
                <a:latin typeface="Comic Sans MS" pitchFamily="66" charset="0"/>
              </a:rPr>
              <a:t> Disease</a:t>
            </a:r>
          </a:p>
          <a:p>
            <a:pPr algn="just"/>
            <a:endParaRPr lang="en-US" sz="1000" b="1" dirty="0">
              <a:solidFill>
                <a:srgbClr val="FFFF00"/>
              </a:solidFill>
              <a:latin typeface="Comic Sans MS" pitchFamily="66" charset="0"/>
            </a:endParaRPr>
          </a:p>
          <a:p>
            <a:pPr algn="just">
              <a:buFont typeface="Arial" pitchFamily="34" charset="0"/>
              <a:buChar char="•"/>
            </a:pPr>
            <a:r>
              <a:rPr lang="en-US" sz="3200" b="1" dirty="0">
                <a:solidFill>
                  <a:srgbClr val="66FF33"/>
                </a:solidFill>
                <a:latin typeface="Comic Sans MS" pitchFamily="66" charset="0"/>
              </a:rPr>
              <a:t> Treatment:</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Long term administration of </a:t>
            </a:r>
            <a:r>
              <a:rPr lang="en-US" sz="3200" dirty="0" err="1">
                <a:solidFill>
                  <a:schemeClr val="bg1"/>
                </a:solidFill>
                <a:latin typeface="+mn-lt"/>
              </a:rPr>
              <a:t>albendazole</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PAIR technique.</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Complete surgical resection of the cyst.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3262432"/>
          </a:xfrm>
          <a:prstGeom prst="rect">
            <a:avLst/>
          </a:prstGeom>
          <a:noFill/>
        </p:spPr>
        <p:txBody>
          <a:bodyPr wrap="square" rtlCol="1">
            <a:spAutoFit/>
          </a:bodyPr>
          <a:lstStyle/>
          <a:p>
            <a:pPr algn="just"/>
            <a:r>
              <a:rPr lang="en-US" sz="3600" b="1" dirty="0" err="1">
                <a:solidFill>
                  <a:srgbClr val="FFFF00"/>
                </a:solidFill>
                <a:latin typeface="Comic Sans MS" pitchFamily="66" charset="0"/>
              </a:rPr>
              <a:t>Coenurosis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Infection with larval stages of the dog tapeworm </a:t>
            </a:r>
            <a:r>
              <a:rPr lang="en-US" sz="3200" i="1" dirty="0" err="1">
                <a:solidFill>
                  <a:schemeClr val="bg1"/>
                </a:solidFill>
                <a:latin typeface="+mn-lt"/>
              </a:rPr>
              <a:t>Taenia</a:t>
            </a:r>
            <a:r>
              <a:rPr lang="en-US" sz="3200" i="1" dirty="0">
                <a:solidFill>
                  <a:schemeClr val="bg1"/>
                </a:solidFill>
                <a:latin typeface="+mn-lt"/>
              </a:rPr>
              <a:t> </a:t>
            </a:r>
            <a:r>
              <a:rPr lang="en-US" sz="3200" i="1" dirty="0" err="1">
                <a:solidFill>
                  <a:schemeClr val="bg1"/>
                </a:solidFill>
                <a:latin typeface="+mn-lt"/>
              </a:rPr>
              <a:t>multiceps</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CNS disease is very rare and manifests as increased ICP. CSF eosinophilia is not the rule.</a:t>
            </a:r>
          </a:p>
        </p:txBody>
      </p:sp>
      <p:pic>
        <p:nvPicPr>
          <p:cNvPr id="8194" name="Picture 2" descr="D:\Medicine\Esinophilic Meningitis\Pics\Coenurs.jpg"/>
          <p:cNvPicPr>
            <a:picLocks noChangeAspect="1" noChangeArrowheads="1"/>
          </p:cNvPicPr>
          <p:nvPr/>
        </p:nvPicPr>
        <p:blipFill>
          <a:blip r:embed="rId2"/>
          <a:srcRect/>
          <a:stretch>
            <a:fillRect/>
          </a:stretch>
        </p:blipFill>
        <p:spPr bwMode="auto">
          <a:xfrm>
            <a:off x="6357950" y="4981598"/>
            <a:ext cx="2638425" cy="173355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724644"/>
          </a:xfrm>
          <a:prstGeom prst="rect">
            <a:avLst/>
          </a:prstGeom>
          <a:noFill/>
        </p:spPr>
        <p:txBody>
          <a:bodyPr wrap="square" rtlCol="1">
            <a:spAutoFit/>
          </a:bodyPr>
          <a:lstStyle/>
          <a:p>
            <a:pPr algn="just"/>
            <a:r>
              <a:rPr lang="en-US" sz="3600" b="1" dirty="0" err="1">
                <a:solidFill>
                  <a:srgbClr val="FFFF00"/>
                </a:solidFill>
                <a:latin typeface="Comic Sans MS" pitchFamily="66" charset="0"/>
              </a:rPr>
              <a:t>Myiasis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dirty="0" err="1">
                <a:solidFill>
                  <a:schemeClr val="bg1"/>
                </a:solidFill>
                <a:latin typeface="+mn-lt"/>
              </a:rPr>
              <a:t>Myiasis</a:t>
            </a:r>
            <a:r>
              <a:rPr lang="en-US" sz="3200" dirty="0">
                <a:solidFill>
                  <a:schemeClr val="bg1"/>
                </a:solidFill>
                <a:latin typeface="+mn-lt"/>
              </a:rPr>
              <a:t> is the invasion of animal tissues with larval stages of flies.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larvae may parasitize the skin of vertebrates.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Facial lesions, especially next to the eyes and in the </a:t>
            </a:r>
            <a:r>
              <a:rPr lang="en-US" sz="3200" dirty="0" err="1">
                <a:solidFill>
                  <a:schemeClr val="bg1"/>
                </a:solidFill>
                <a:latin typeface="+mn-lt"/>
              </a:rPr>
              <a:t>paranasal</a:t>
            </a:r>
            <a:r>
              <a:rPr lang="en-US" sz="3200" dirty="0">
                <a:solidFill>
                  <a:schemeClr val="bg1"/>
                </a:solidFill>
                <a:latin typeface="+mn-lt"/>
              </a:rPr>
              <a:t> sinuses, may result in bone erosion and migration of the larvae to the CNS, where </a:t>
            </a:r>
            <a:r>
              <a:rPr lang="en-US" sz="3200" dirty="0" err="1">
                <a:solidFill>
                  <a:schemeClr val="bg1"/>
                </a:solidFill>
                <a:latin typeface="+mn-lt"/>
              </a:rPr>
              <a:t>eosinophilic</a:t>
            </a:r>
            <a:r>
              <a:rPr lang="en-US" sz="3200" dirty="0">
                <a:solidFill>
                  <a:schemeClr val="bg1"/>
                </a:solidFill>
                <a:latin typeface="+mn-lt"/>
              </a:rPr>
              <a:t> meningitis may occur.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277547"/>
          </a:xfrm>
          <a:prstGeom prst="rect">
            <a:avLst/>
          </a:prstGeom>
          <a:noFill/>
        </p:spPr>
        <p:txBody>
          <a:bodyPr wrap="square" rtlCol="1">
            <a:spAutoFit/>
          </a:bodyPr>
          <a:lstStyle/>
          <a:p>
            <a:pPr algn="just"/>
            <a:r>
              <a:rPr lang="en-US" sz="3600" b="1" dirty="0" err="1">
                <a:solidFill>
                  <a:srgbClr val="FFFF00"/>
                </a:solidFill>
                <a:latin typeface="Comic Sans MS" pitchFamily="66" charset="0"/>
              </a:rPr>
              <a:t>Myiasis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 efficacy of </a:t>
            </a:r>
            <a:r>
              <a:rPr lang="en-US" sz="3200" dirty="0" err="1">
                <a:solidFill>
                  <a:schemeClr val="bg1"/>
                </a:solidFill>
                <a:latin typeface="+mn-lt"/>
              </a:rPr>
              <a:t>anthelmintics</a:t>
            </a:r>
            <a:r>
              <a:rPr lang="en-US" sz="3200" dirty="0">
                <a:solidFill>
                  <a:schemeClr val="bg1"/>
                </a:solidFill>
                <a:latin typeface="+mn-lt"/>
              </a:rPr>
              <a:t> is not yet established, and surgical resection may be necessary.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2786058"/>
            <a:ext cx="7858180" cy="1015663"/>
          </a:xfrm>
          <a:prstGeom prst="rect">
            <a:avLst/>
          </a:prstGeom>
          <a:noFill/>
        </p:spPr>
        <p:txBody>
          <a:bodyPr wrap="square" rtlCol="1">
            <a:spAutoFit/>
          </a:bodyPr>
          <a:lstStyle/>
          <a:p>
            <a:pPr algn="ctr"/>
            <a:r>
              <a:rPr lang="en-US" sz="6000" b="1" dirty="0">
                <a:solidFill>
                  <a:srgbClr val="FFFF00"/>
                </a:solidFill>
                <a:latin typeface="Comic Sans MS" pitchFamily="66" charset="0"/>
              </a:rPr>
              <a:t>Fungal Infections</a:t>
            </a:r>
            <a:endParaRPr lang="en-US" sz="1600" b="1" dirty="0">
              <a:solidFill>
                <a:srgbClr val="66FF33"/>
              </a:solidFill>
              <a:latin typeface="Comic Sans MS" pitchFamily="66"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724644"/>
          </a:xfrm>
          <a:prstGeom prst="rect">
            <a:avLst/>
          </a:prstGeom>
          <a:noFill/>
        </p:spPr>
        <p:txBody>
          <a:bodyPr wrap="square" rtlCol="1">
            <a:spAutoFit/>
          </a:bodyPr>
          <a:lstStyle/>
          <a:p>
            <a:pPr algn="just"/>
            <a:r>
              <a:rPr lang="en-US" sz="3600" b="1" dirty="0" err="1">
                <a:solidFill>
                  <a:srgbClr val="FFFF00"/>
                </a:solidFill>
                <a:latin typeface="Comic Sans MS" pitchFamily="66" charset="0"/>
              </a:rPr>
              <a:t>Coccidioidomycosis</a:t>
            </a:r>
            <a:r>
              <a:rPr lang="en-US" sz="3600" b="1" dirty="0">
                <a:solidFill>
                  <a:srgbClr val="FFFF00"/>
                </a:solidFill>
                <a:latin typeface="Comic Sans MS" pitchFamily="66" charset="0"/>
              </a:rPr>
              <a:t> </a:t>
            </a:r>
            <a:r>
              <a:rPr lang="en-US" sz="1600" b="1" dirty="0" err="1">
                <a:solidFill>
                  <a:srgbClr val="FF0000"/>
                </a:solidFill>
                <a:latin typeface="Comic Sans MS" pitchFamily="66" charset="0"/>
              </a:rPr>
              <a:t>kok</a:t>
            </a:r>
            <a:r>
              <a:rPr lang="en-US" sz="1600" b="1" dirty="0">
                <a:solidFill>
                  <a:srgbClr val="FF0000"/>
                </a:solidFill>
                <a:latin typeface="Comic Sans MS" pitchFamily="66" charset="0"/>
              </a:rPr>
              <a:t>-</a:t>
            </a:r>
            <a:r>
              <a:rPr lang="en-US" sz="1600" b="1" dirty="0" err="1">
                <a:solidFill>
                  <a:srgbClr val="FF0000"/>
                </a:solidFill>
                <a:latin typeface="Comic Sans MS" pitchFamily="66" charset="0"/>
              </a:rPr>
              <a:t>sid</a:t>
            </a:r>
            <a:r>
              <a:rPr lang="en-US" sz="1600" b="1" dirty="0">
                <a:solidFill>
                  <a:srgbClr val="FF0000"/>
                </a:solidFill>
                <a:latin typeface="Comic Sans MS" pitchFamily="66" charset="0"/>
              </a:rPr>
              <a:t>-</a:t>
            </a:r>
            <a:r>
              <a:rPr lang="en-US" sz="1600" b="1" dirty="0" err="1">
                <a:solidFill>
                  <a:srgbClr val="FF0000"/>
                </a:solidFill>
                <a:latin typeface="Comic Sans MS" pitchFamily="66" charset="0"/>
              </a:rPr>
              <a:t>ee</a:t>
            </a:r>
            <a:r>
              <a:rPr lang="en-US" sz="1600" b="1" dirty="0">
                <a:solidFill>
                  <a:srgbClr val="FF0000"/>
                </a:solidFill>
                <a:latin typeface="Comic Sans MS" pitchFamily="66" charset="0"/>
              </a:rPr>
              <a:t>-</a:t>
            </a:r>
            <a:r>
              <a:rPr lang="en-US" sz="1600" b="1" dirty="0" err="1">
                <a:solidFill>
                  <a:srgbClr val="FF0000"/>
                </a:solidFill>
                <a:latin typeface="Comic Sans MS" pitchFamily="66" charset="0"/>
              </a:rPr>
              <a:t>oy</a:t>
            </a:r>
            <a:r>
              <a:rPr lang="en-US" sz="1600" b="1" dirty="0">
                <a:solidFill>
                  <a:srgbClr val="FF0000"/>
                </a:solidFill>
                <a:latin typeface="Comic Sans MS" pitchFamily="66" charset="0"/>
              </a:rPr>
              <a:t>-</a:t>
            </a:r>
            <a:r>
              <a:rPr lang="en-US" sz="1600" b="1" dirty="0" err="1">
                <a:solidFill>
                  <a:srgbClr val="FF0000"/>
                </a:solidFill>
                <a:latin typeface="Comic Sans MS" pitchFamily="66" charset="0"/>
              </a:rPr>
              <a:t>doh</a:t>
            </a:r>
            <a:r>
              <a:rPr lang="en-US" sz="1600" b="1" dirty="0">
                <a:solidFill>
                  <a:srgbClr val="FF0000"/>
                </a:solidFill>
                <a:latin typeface="Comic Sans MS" pitchFamily="66" charset="0"/>
              </a:rPr>
              <a:t>-my-KOH-sis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a:t>
            </a:r>
            <a:r>
              <a:rPr lang="en-US" sz="3200" i="1" dirty="0" err="1">
                <a:solidFill>
                  <a:schemeClr val="bg1"/>
                </a:solidFill>
                <a:latin typeface="+mn-lt"/>
              </a:rPr>
              <a:t>Coccidioides</a:t>
            </a:r>
            <a:r>
              <a:rPr lang="en-US" sz="3200" i="1" dirty="0">
                <a:solidFill>
                  <a:schemeClr val="bg1"/>
                </a:solidFill>
                <a:latin typeface="+mn-lt"/>
              </a:rPr>
              <a:t> </a:t>
            </a:r>
            <a:r>
              <a:rPr lang="en-US" sz="3200" i="1" dirty="0" err="1">
                <a:solidFill>
                  <a:schemeClr val="bg1"/>
                </a:solidFill>
                <a:latin typeface="+mn-lt"/>
              </a:rPr>
              <a:t>immitis</a:t>
            </a:r>
            <a:r>
              <a:rPr lang="en-US" sz="3200" i="1" dirty="0">
                <a:solidFill>
                  <a:schemeClr val="bg1"/>
                </a:solidFill>
                <a:latin typeface="+mn-lt"/>
              </a:rPr>
              <a:t> </a:t>
            </a:r>
            <a:r>
              <a:rPr lang="en-US" sz="3200" dirty="0">
                <a:solidFill>
                  <a:schemeClr val="bg1"/>
                </a:solidFill>
                <a:latin typeface="+mn-lt"/>
              </a:rPr>
              <a:t>is the most prevalent fungal cause of </a:t>
            </a:r>
            <a:r>
              <a:rPr lang="en-US" sz="3200" dirty="0" err="1">
                <a:solidFill>
                  <a:schemeClr val="bg1"/>
                </a:solidFill>
                <a:latin typeface="+mn-lt"/>
              </a:rPr>
              <a:t>eosinophilic</a:t>
            </a:r>
            <a:r>
              <a:rPr lang="en-US" sz="3200" dirty="0">
                <a:solidFill>
                  <a:schemeClr val="bg1"/>
                </a:solidFill>
                <a:latin typeface="+mn-lt"/>
              </a:rPr>
              <a:t> meningitis.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Infection occurs by inhalation of conidia.</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disease is endemic to desert areas in the southwestern United States and northwestern Mexico.</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About </a:t>
            </a:r>
            <a:r>
              <a:rPr lang="en-US" sz="3200" baseline="30000" dirty="0">
                <a:solidFill>
                  <a:schemeClr val="bg1"/>
                </a:solidFill>
                <a:latin typeface="+mn-lt"/>
              </a:rPr>
              <a:t>2</a:t>
            </a:r>
            <a:r>
              <a:rPr lang="en-US" sz="3200" dirty="0">
                <a:solidFill>
                  <a:schemeClr val="bg1"/>
                </a:solidFill>
                <a:latin typeface="+mn-lt"/>
              </a:rPr>
              <a:t>/</a:t>
            </a:r>
            <a:r>
              <a:rPr lang="en-US" sz="3200" baseline="-25000" dirty="0">
                <a:solidFill>
                  <a:schemeClr val="bg1"/>
                </a:solidFill>
                <a:latin typeface="+mn-lt"/>
              </a:rPr>
              <a:t>3</a:t>
            </a:r>
            <a:r>
              <a:rPr lang="en-US" sz="3200" dirty="0">
                <a:solidFill>
                  <a:schemeClr val="bg1"/>
                </a:solidFill>
                <a:latin typeface="+mn-lt"/>
              </a:rPr>
              <a:t> of cases are asymptomatic.</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709529"/>
          </a:xfrm>
          <a:prstGeom prst="rect">
            <a:avLst/>
          </a:prstGeom>
          <a:noFill/>
        </p:spPr>
        <p:txBody>
          <a:bodyPr wrap="square" rtlCol="1">
            <a:spAutoFit/>
          </a:bodyPr>
          <a:lstStyle/>
          <a:p>
            <a:pPr algn="just"/>
            <a:r>
              <a:rPr lang="en-US" sz="3600" b="1" dirty="0" err="1">
                <a:solidFill>
                  <a:srgbClr val="FFFF00"/>
                </a:solidFill>
                <a:latin typeface="Comic Sans MS" pitchFamily="66" charset="0"/>
              </a:rPr>
              <a:t>Coccidioidomycosis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In symptomatic cases it affect the lungs, LNs, skin or may disseminate by blood to various organs including </a:t>
            </a:r>
            <a:r>
              <a:rPr lang="en-US" sz="3200" dirty="0" err="1">
                <a:solidFill>
                  <a:schemeClr val="bg1"/>
                </a:solidFill>
                <a:latin typeface="+mn-lt"/>
              </a:rPr>
              <a:t>meninges</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According to records from endemic areas, about 30% of patients with CNS infections caused by </a:t>
            </a:r>
            <a:r>
              <a:rPr lang="en-US" sz="3200" i="1" dirty="0">
                <a:solidFill>
                  <a:schemeClr val="bg1"/>
                </a:solidFill>
                <a:latin typeface="+mn-lt"/>
              </a:rPr>
              <a:t>C. </a:t>
            </a:r>
            <a:r>
              <a:rPr lang="en-US" sz="3200" i="1" dirty="0" err="1">
                <a:solidFill>
                  <a:schemeClr val="bg1"/>
                </a:solidFill>
                <a:latin typeface="+mn-lt"/>
              </a:rPr>
              <a:t>immitis</a:t>
            </a:r>
            <a:r>
              <a:rPr lang="en-US" sz="3200" i="1" dirty="0">
                <a:solidFill>
                  <a:schemeClr val="bg1"/>
                </a:solidFill>
                <a:latin typeface="+mn-lt"/>
              </a:rPr>
              <a:t> </a:t>
            </a:r>
            <a:r>
              <a:rPr lang="en-US" sz="3200" dirty="0">
                <a:solidFill>
                  <a:schemeClr val="bg1"/>
                </a:solidFill>
                <a:latin typeface="+mn-lt"/>
              </a:rPr>
              <a:t>present with significant CSF eosinophilia, 40% have lower counts and the remaining 30% have no eosinophils detected. Other reports describe </a:t>
            </a:r>
            <a:r>
              <a:rPr lang="en-US" sz="3200" dirty="0" err="1">
                <a:solidFill>
                  <a:schemeClr val="bg1"/>
                </a:solidFill>
                <a:latin typeface="+mn-lt"/>
              </a:rPr>
              <a:t>eosinophilic</a:t>
            </a:r>
            <a:r>
              <a:rPr lang="en-US" sz="3200" dirty="0">
                <a:solidFill>
                  <a:schemeClr val="bg1"/>
                </a:solidFill>
                <a:latin typeface="+mn-lt"/>
              </a:rPr>
              <a:t> meningitis as a very rare manifestation of </a:t>
            </a:r>
            <a:r>
              <a:rPr lang="en-US" sz="3200" i="1" dirty="0">
                <a:solidFill>
                  <a:schemeClr val="bg1"/>
                </a:solidFill>
                <a:latin typeface="+mn-lt"/>
              </a:rPr>
              <a:t>C. </a:t>
            </a:r>
            <a:r>
              <a:rPr lang="en-US" sz="3200" i="1" dirty="0" err="1">
                <a:solidFill>
                  <a:schemeClr val="bg1"/>
                </a:solidFill>
                <a:latin typeface="+mn-lt"/>
              </a:rPr>
              <a:t>immitis</a:t>
            </a:r>
            <a:r>
              <a:rPr lang="en-US" sz="3200" dirty="0">
                <a:solidFill>
                  <a:schemeClr val="bg1"/>
                </a:solidFill>
                <a:latin typeface="+mn-lt"/>
              </a:rPr>
              <a:t> infection.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929718" cy="6217087"/>
          </a:xfrm>
          <a:prstGeom prst="rect">
            <a:avLst/>
          </a:prstGeom>
          <a:noFill/>
        </p:spPr>
        <p:txBody>
          <a:bodyPr wrap="square" rtlCol="1">
            <a:spAutoFit/>
          </a:bodyPr>
          <a:lstStyle/>
          <a:p>
            <a:pPr algn="just"/>
            <a:r>
              <a:rPr lang="en-US" sz="3600" b="1" dirty="0" err="1">
                <a:solidFill>
                  <a:srgbClr val="FFFF00"/>
                </a:solidFill>
                <a:latin typeface="Comic Sans MS" pitchFamily="66" charset="0"/>
              </a:rPr>
              <a:t>Coccidioidomycosis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r>
              <a:rPr lang="en-US" sz="3200" dirty="0">
                <a:solidFill>
                  <a:schemeClr val="bg1"/>
                </a:solidFill>
              </a:rPr>
              <a:t>- CSF glucose levels are decreased and </a:t>
            </a:r>
            <a:r>
              <a:rPr lang="en-US" sz="3200" dirty="0">
                <a:solidFill>
                  <a:schemeClr val="bg1"/>
                </a:solidFill>
                <a:latin typeface="+mn-lt"/>
              </a:rPr>
              <a:t>protein levels are usually high. CSF cultures are positive for only a small number of cases.</a:t>
            </a:r>
          </a:p>
          <a:p>
            <a:pPr algn="just"/>
            <a:endParaRPr lang="en-US" sz="3200" dirty="0">
              <a:solidFill>
                <a:schemeClr val="bg1"/>
              </a:solidFill>
              <a:latin typeface="+mn-lt"/>
            </a:endParaRPr>
          </a:p>
          <a:p>
            <a:pPr algn="just"/>
            <a:r>
              <a:rPr lang="en-US" sz="3200" dirty="0">
                <a:solidFill>
                  <a:schemeClr val="bg1"/>
                </a:solidFill>
                <a:latin typeface="+mn-lt"/>
              </a:rPr>
              <a:t>- Detection of </a:t>
            </a:r>
            <a:r>
              <a:rPr lang="en-US" sz="3200" dirty="0" err="1">
                <a:solidFill>
                  <a:schemeClr val="bg1"/>
                </a:solidFill>
                <a:latin typeface="+mn-lt"/>
              </a:rPr>
              <a:t>IgG</a:t>
            </a:r>
            <a:r>
              <a:rPr lang="en-US" sz="3200" dirty="0">
                <a:solidFill>
                  <a:schemeClr val="bg1"/>
                </a:solidFill>
                <a:latin typeface="+mn-lt"/>
              </a:rPr>
              <a:t> and </a:t>
            </a:r>
            <a:r>
              <a:rPr lang="en-US" sz="3200" dirty="0" err="1">
                <a:solidFill>
                  <a:schemeClr val="bg1"/>
                </a:solidFill>
                <a:latin typeface="+mn-lt"/>
              </a:rPr>
              <a:t>IgM</a:t>
            </a:r>
            <a:r>
              <a:rPr lang="en-US" sz="3200" dirty="0">
                <a:solidFill>
                  <a:schemeClr val="bg1"/>
                </a:solidFill>
                <a:latin typeface="+mn-lt"/>
              </a:rPr>
              <a:t> is best performed by CF test. However, this test is negative in 30% of cases of </a:t>
            </a:r>
            <a:r>
              <a:rPr lang="en-US" sz="3200" dirty="0" err="1">
                <a:solidFill>
                  <a:schemeClr val="bg1"/>
                </a:solidFill>
                <a:latin typeface="+mn-lt"/>
              </a:rPr>
              <a:t>coccidioidal</a:t>
            </a:r>
            <a:r>
              <a:rPr lang="en-US" sz="3200" dirty="0">
                <a:solidFill>
                  <a:schemeClr val="bg1"/>
                </a:solidFill>
                <a:latin typeface="+mn-lt"/>
              </a:rPr>
              <a:t> meningitis, so their absence shouldn’t rule out diagnosis.</a:t>
            </a:r>
          </a:p>
          <a:p>
            <a:pPr algn="just"/>
            <a:endParaRPr lang="en-US" sz="3200" dirty="0">
              <a:solidFill>
                <a:schemeClr val="bg1"/>
              </a:solidFill>
              <a:latin typeface="+mn-lt"/>
            </a:endParaRPr>
          </a:p>
          <a:p>
            <a:pPr algn="just"/>
            <a:r>
              <a:rPr lang="en-US" sz="3200" dirty="0">
                <a:solidFill>
                  <a:schemeClr val="bg1"/>
                </a:solidFill>
                <a:latin typeface="+mn-lt"/>
              </a:rPr>
              <a:t>- Without treatment, </a:t>
            </a:r>
            <a:r>
              <a:rPr lang="en-US" sz="3200" dirty="0" err="1">
                <a:solidFill>
                  <a:schemeClr val="bg1"/>
                </a:solidFill>
                <a:latin typeface="+mn-lt"/>
              </a:rPr>
              <a:t>coccidioidal</a:t>
            </a:r>
            <a:r>
              <a:rPr lang="en-US" sz="3200" dirty="0">
                <a:solidFill>
                  <a:schemeClr val="bg1"/>
                </a:solidFill>
                <a:latin typeface="+mn-lt"/>
              </a:rPr>
              <a:t> meningitis is universally fatal.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878532"/>
          </a:xfrm>
          <a:prstGeom prst="rect">
            <a:avLst/>
          </a:prstGeom>
          <a:noFill/>
        </p:spPr>
        <p:txBody>
          <a:bodyPr wrap="square" rtlCol="1">
            <a:spAutoFit/>
          </a:bodyPr>
          <a:lstStyle/>
          <a:p>
            <a:r>
              <a:rPr lang="en-US" sz="3600" b="1" dirty="0" err="1">
                <a:solidFill>
                  <a:srgbClr val="FFFF00"/>
                </a:solidFill>
                <a:latin typeface="Comic Sans MS" pitchFamily="66" charset="0"/>
              </a:rPr>
              <a:t>Angiostrongyliasis</a:t>
            </a:r>
            <a:endParaRPr lang="en-US" sz="3600" b="1" dirty="0">
              <a:solidFill>
                <a:srgbClr val="FFFF00"/>
              </a:solidFill>
              <a:latin typeface="Comic Sans MS" pitchFamily="66" charset="0"/>
            </a:endParaRPr>
          </a:p>
          <a:p>
            <a:endParaRPr lang="en-US" sz="1000" b="1" dirty="0">
              <a:solidFill>
                <a:srgbClr val="FFFF00"/>
              </a:solidFill>
              <a:latin typeface="Comic Sans MS" pitchFamily="66" charset="0"/>
            </a:endParaRPr>
          </a:p>
          <a:p>
            <a:pPr>
              <a:buFont typeface="Arial" pitchFamily="34" charset="0"/>
              <a:buChar char="•"/>
            </a:pPr>
            <a:r>
              <a:rPr lang="en-US" sz="3200" b="1" dirty="0">
                <a:solidFill>
                  <a:srgbClr val="66FF33"/>
                </a:solidFill>
                <a:latin typeface="Comic Sans MS" pitchFamily="66" charset="0"/>
              </a:rPr>
              <a:t> Causative agent:</a:t>
            </a:r>
          </a:p>
          <a:p>
            <a:endParaRPr lang="en-US" sz="1000" b="1" dirty="0">
              <a:solidFill>
                <a:srgbClr val="66FF33"/>
              </a:solidFill>
              <a:latin typeface="Comic Sans MS" pitchFamily="66" charset="0"/>
            </a:endParaRPr>
          </a:p>
          <a:p>
            <a:pPr algn="just">
              <a:buFontTx/>
              <a:buChar char="-"/>
            </a:pPr>
            <a:r>
              <a:rPr lang="en-US" sz="3200" i="1" dirty="0">
                <a:solidFill>
                  <a:schemeClr val="bg1"/>
                </a:solidFill>
                <a:latin typeface="+mn-lt"/>
              </a:rPr>
              <a:t> </a:t>
            </a:r>
            <a:r>
              <a:rPr lang="en-US" sz="3200" i="1" dirty="0" err="1">
                <a:solidFill>
                  <a:schemeClr val="bg1"/>
                </a:solidFill>
                <a:latin typeface="+mn-lt"/>
              </a:rPr>
              <a:t>Angiostrongylus</a:t>
            </a:r>
            <a:r>
              <a:rPr lang="en-US" sz="3200" i="1" dirty="0">
                <a:solidFill>
                  <a:schemeClr val="bg1"/>
                </a:solidFill>
                <a:latin typeface="+mn-lt"/>
              </a:rPr>
              <a:t> </a:t>
            </a:r>
            <a:r>
              <a:rPr lang="en-US" sz="3200" i="1" dirty="0" err="1">
                <a:solidFill>
                  <a:schemeClr val="bg1"/>
                </a:solidFill>
                <a:latin typeface="+mn-lt"/>
              </a:rPr>
              <a:t>cantonensis</a:t>
            </a:r>
            <a:r>
              <a:rPr lang="en-US" sz="3200" dirty="0">
                <a:solidFill>
                  <a:schemeClr val="bg1"/>
                </a:solidFill>
                <a:latin typeface="+mn-lt"/>
              </a:rPr>
              <a:t> is the most important </a:t>
            </a:r>
            <a:r>
              <a:rPr lang="en-US" sz="3200" dirty="0" err="1">
                <a:solidFill>
                  <a:schemeClr val="bg1"/>
                </a:solidFill>
                <a:latin typeface="+mn-lt"/>
              </a:rPr>
              <a:t>aetiological</a:t>
            </a:r>
            <a:r>
              <a:rPr lang="en-US" sz="3200" dirty="0">
                <a:solidFill>
                  <a:schemeClr val="bg1"/>
                </a:solidFill>
                <a:latin typeface="+mn-lt"/>
              </a:rPr>
              <a:t> agent of </a:t>
            </a:r>
            <a:r>
              <a:rPr lang="en-US" sz="3200" dirty="0" err="1">
                <a:solidFill>
                  <a:schemeClr val="bg1"/>
                </a:solidFill>
                <a:latin typeface="+mn-lt"/>
              </a:rPr>
              <a:t>eosinophilic</a:t>
            </a:r>
            <a:r>
              <a:rPr lang="en-US" sz="3200" dirty="0">
                <a:solidFill>
                  <a:schemeClr val="bg1"/>
                </a:solidFill>
                <a:latin typeface="+mn-lt"/>
              </a:rPr>
              <a:t> meningitis.</a:t>
            </a:r>
          </a:p>
          <a:p>
            <a:pPr algn="just"/>
            <a:endParaRPr lang="en-US" sz="3200" dirty="0">
              <a:solidFill>
                <a:schemeClr val="bg1"/>
              </a:solidFill>
              <a:latin typeface="+mn-lt"/>
            </a:endParaRPr>
          </a:p>
          <a:p>
            <a:pPr algn="just">
              <a:buFontTx/>
              <a:buChar char="-"/>
            </a:pPr>
            <a:r>
              <a:rPr lang="en-US" sz="3200" dirty="0">
                <a:solidFill>
                  <a:schemeClr val="bg1"/>
                </a:solidFill>
                <a:latin typeface="+mn-lt"/>
              </a:rPr>
              <a:t> </a:t>
            </a:r>
            <a:r>
              <a:rPr lang="en-US" sz="3200" i="1" dirty="0">
                <a:solidFill>
                  <a:schemeClr val="bg1"/>
                </a:solidFill>
                <a:latin typeface="+mn-lt"/>
              </a:rPr>
              <a:t>A. </a:t>
            </a:r>
            <a:r>
              <a:rPr lang="en-US" sz="3200" i="1" dirty="0" err="1">
                <a:solidFill>
                  <a:schemeClr val="bg1"/>
                </a:solidFill>
              </a:rPr>
              <a:t>cantonensis</a:t>
            </a:r>
            <a:r>
              <a:rPr lang="en-US" sz="3200" dirty="0">
                <a:solidFill>
                  <a:schemeClr val="bg1"/>
                </a:solidFill>
              </a:rPr>
              <a:t> is a nematode that normally infect rodents, primarily rats.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adult worms inhabit the pulmonary arteries of rodents (rat lung worm).</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724644"/>
          </a:xfrm>
          <a:prstGeom prst="rect">
            <a:avLst/>
          </a:prstGeom>
          <a:noFill/>
        </p:spPr>
        <p:txBody>
          <a:bodyPr wrap="square" rtlCol="1">
            <a:spAutoFit/>
          </a:bodyPr>
          <a:lstStyle/>
          <a:p>
            <a:pPr algn="just"/>
            <a:r>
              <a:rPr lang="en-US" sz="3600" b="1" dirty="0" err="1">
                <a:solidFill>
                  <a:srgbClr val="FFFF00"/>
                </a:solidFill>
                <a:latin typeface="Comic Sans MS" pitchFamily="66" charset="0"/>
              </a:rPr>
              <a:t>Coccidioidomycosis</a:t>
            </a:r>
            <a:endParaRPr lang="en-US" sz="3600" b="1" dirty="0">
              <a:solidFill>
                <a:srgbClr val="FFFF00"/>
              </a:solidFill>
              <a:latin typeface="Comic Sans MS" pitchFamily="66" charset="0"/>
            </a:endParaRP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rPr>
              <a:t> </a:t>
            </a:r>
            <a:r>
              <a:rPr lang="en-US" sz="3200" dirty="0" err="1">
                <a:solidFill>
                  <a:schemeClr val="bg1"/>
                </a:solidFill>
              </a:rPr>
              <a:t>Fluconazole</a:t>
            </a:r>
            <a:r>
              <a:rPr lang="en-US" sz="3200" dirty="0">
                <a:solidFill>
                  <a:schemeClr val="bg1"/>
                </a:solidFill>
              </a:rPr>
              <a:t> in high doses (up to 1200 mg/day) is the best option for treatment.</a:t>
            </a:r>
          </a:p>
          <a:p>
            <a:pPr algn="just">
              <a:buFontTx/>
              <a:buChar char="-"/>
            </a:pPr>
            <a:endParaRPr lang="en-US" sz="3200" dirty="0">
              <a:solidFill>
                <a:schemeClr val="bg1"/>
              </a:solidFill>
              <a:latin typeface="+mn-lt"/>
            </a:endParaRPr>
          </a:p>
          <a:p>
            <a:pPr algn="just">
              <a:buFontTx/>
              <a:buChar char="-"/>
            </a:pPr>
            <a:r>
              <a:rPr lang="en-US" sz="3200" dirty="0" err="1">
                <a:solidFill>
                  <a:schemeClr val="bg1"/>
                </a:solidFill>
                <a:latin typeface="+mn-lt"/>
              </a:rPr>
              <a:t>Itraconazole</a:t>
            </a:r>
            <a:r>
              <a:rPr lang="en-US" sz="3200" dirty="0">
                <a:solidFill>
                  <a:schemeClr val="bg1"/>
                </a:solidFill>
                <a:latin typeface="+mn-lt"/>
              </a:rPr>
              <a:t>, </a:t>
            </a:r>
            <a:r>
              <a:rPr lang="en-US" sz="3200" dirty="0" err="1">
                <a:solidFill>
                  <a:schemeClr val="bg1"/>
                </a:solidFill>
                <a:latin typeface="+mn-lt"/>
              </a:rPr>
              <a:t>voriconazole</a:t>
            </a:r>
            <a:r>
              <a:rPr lang="en-US" sz="3200" dirty="0">
                <a:solidFill>
                  <a:schemeClr val="bg1"/>
                </a:solidFill>
                <a:latin typeface="+mn-lt"/>
              </a:rPr>
              <a:t>, and </a:t>
            </a:r>
            <a:r>
              <a:rPr lang="en-US" sz="3200" dirty="0" err="1">
                <a:solidFill>
                  <a:schemeClr val="bg1"/>
                </a:solidFill>
                <a:latin typeface="+mn-lt"/>
              </a:rPr>
              <a:t>intrathecal</a:t>
            </a:r>
            <a:r>
              <a:rPr lang="en-US" sz="3200" dirty="0">
                <a:solidFill>
                  <a:schemeClr val="bg1"/>
                </a:solidFill>
                <a:latin typeface="+mn-lt"/>
              </a:rPr>
              <a:t> </a:t>
            </a:r>
            <a:r>
              <a:rPr lang="en-US" sz="3200" dirty="0" err="1">
                <a:solidFill>
                  <a:schemeClr val="bg1"/>
                </a:solidFill>
                <a:latin typeface="+mn-lt"/>
              </a:rPr>
              <a:t>amphotericin</a:t>
            </a:r>
            <a:r>
              <a:rPr lang="en-US" sz="3200" dirty="0">
                <a:solidFill>
                  <a:schemeClr val="bg1"/>
                </a:solidFill>
                <a:latin typeface="+mn-lt"/>
              </a:rPr>
              <a:t> B are also options.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Treatment should be sustained for years, since therapy is not curative, and the fungus remains latent in tissue even after successful clinical remission.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063198"/>
          </a:xfrm>
          <a:prstGeom prst="rect">
            <a:avLst/>
          </a:prstGeom>
          <a:noFill/>
        </p:spPr>
        <p:txBody>
          <a:bodyPr wrap="square" rtlCol="1">
            <a:spAutoFit/>
          </a:bodyPr>
          <a:lstStyle/>
          <a:p>
            <a:pPr>
              <a:buFontTx/>
              <a:buChar char="-"/>
            </a:pPr>
            <a:r>
              <a:rPr lang="en-US" sz="3200" dirty="0">
                <a:solidFill>
                  <a:srgbClr val="FFFF00"/>
                </a:solidFill>
                <a:latin typeface="+mn-lt"/>
              </a:rPr>
              <a:t> Meningeal </a:t>
            </a:r>
            <a:r>
              <a:rPr lang="en-US" sz="3200" dirty="0" err="1">
                <a:solidFill>
                  <a:srgbClr val="FFFF00"/>
                </a:solidFill>
                <a:latin typeface="+mn-lt"/>
              </a:rPr>
              <a:t>eosinophilic</a:t>
            </a:r>
            <a:r>
              <a:rPr lang="en-US" sz="3200" dirty="0">
                <a:solidFill>
                  <a:srgbClr val="FFFF00"/>
                </a:solidFill>
                <a:latin typeface="+mn-lt"/>
              </a:rPr>
              <a:t> reaction may be concomitant with other infections, these include:</a:t>
            </a:r>
          </a:p>
          <a:p>
            <a:pPr>
              <a:buFontTx/>
              <a:buChar char="-"/>
            </a:pPr>
            <a:endParaRPr lang="en-US" sz="1000" dirty="0">
              <a:solidFill>
                <a:schemeClr val="bg1"/>
              </a:solidFill>
              <a:latin typeface="+mn-lt"/>
            </a:endParaRPr>
          </a:p>
          <a:p>
            <a:pPr marL="514350" indent="-514350">
              <a:buFont typeface="+mj-lt"/>
              <a:buAutoNum type="arabicPeriod"/>
            </a:pPr>
            <a:r>
              <a:rPr lang="en-US" sz="2800" dirty="0">
                <a:solidFill>
                  <a:schemeClr val="bg1"/>
                </a:solidFill>
                <a:latin typeface="+mn-lt"/>
              </a:rPr>
              <a:t> Allergic </a:t>
            </a:r>
            <a:r>
              <a:rPr lang="en-US" sz="2800" dirty="0" err="1">
                <a:solidFill>
                  <a:schemeClr val="bg1"/>
                </a:solidFill>
                <a:latin typeface="+mn-lt"/>
              </a:rPr>
              <a:t>aspergillus</a:t>
            </a:r>
            <a:r>
              <a:rPr lang="en-US" sz="2800" dirty="0">
                <a:solidFill>
                  <a:schemeClr val="bg1"/>
                </a:solidFill>
                <a:latin typeface="+mn-lt"/>
              </a:rPr>
              <a:t> sinusitis.</a:t>
            </a:r>
          </a:p>
          <a:p>
            <a:pPr marL="514350" indent="-514350">
              <a:buFont typeface="+mj-lt"/>
              <a:buAutoNum type="arabicPeriod"/>
            </a:pPr>
            <a:endParaRPr lang="en-US" sz="1000" dirty="0">
              <a:solidFill>
                <a:schemeClr val="bg1"/>
              </a:solidFill>
              <a:latin typeface="+mn-lt"/>
            </a:endParaRPr>
          </a:p>
          <a:p>
            <a:pPr marL="514350" indent="-514350">
              <a:buFont typeface="+mj-lt"/>
              <a:buAutoNum type="arabicPeriod"/>
            </a:pPr>
            <a:r>
              <a:rPr lang="en-US" sz="2800" dirty="0">
                <a:solidFill>
                  <a:schemeClr val="bg1"/>
                </a:solidFill>
                <a:latin typeface="+mn-lt"/>
              </a:rPr>
              <a:t>Streptococcal newborn infection.</a:t>
            </a:r>
          </a:p>
          <a:p>
            <a:pPr marL="514350" indent="-514350">
              <a:buFont typeface="+mj-lt"/>
              <a:buAutoNum type="arabicPeriod"/>
            </a:pPr>
            <a:endParaRPr lang="en-US" sz="1000" dirty="0">
              <a:solidFill>
                <a:schemeClr val="bg1"/>
              </a:solidFill>
              <a:latin typeface="+mn-lt"/>
            </a:endParaRPr>
          </a:p>
          <a:p>
            <a:pPr marL="514350" indent="-514350">
              <a:buFont typeface="+mj-lt"/>
              <a:buAutoNum type="arabicPeriod"/>
            </a:pPr>
            <a:r>
              <a:rPr lang="en-US" sz="2800" dirty="0">
                <a:solidFill>
                  <a:schemeClr val="bg1"/>
                </a:solidFill>
                <a:latin typeface="+mn-lt"/>
              </a:rPr>
              <a:t>Coxsackie viral meningitis.</a:t>
            </a:r>
          </a:p>
          <a:p>
            <a:pPr marL="514350" indent="-514350">
              <a:buFont typeface="+mj-lt"/>
              <a:buAutoNum type="arabicPeriod"/>
            </a:pPr>
            <a:endParaRPr lang="en-US" sz="1000" dirty="0">
              <a:solidFill>
                <a:schemeClr val="bg1"/>
              </a:solidFill>
              <a:latin typeface="+mn-lt"/>
            </a:endParaRPr>
          </a:p>
          <a:p>
            <a:pPr marL="514350" indent="-514350">
              <a:buFont typeface="+mj-lt"/>
              <a:buAutoNum type="arabicPeriod"/>
            </a:pPr>
            <a:r>
              <a:rPr lang="en-US" sz="2800" dirty="0">
                <a:solidFill>
                  <a:schemeClr val="bg1"/>
                </a:solidFill>
                <a:latin typeface="+mn-lt"/>
              </a:rPr>
              <a:t>Lymphocytic </a:t>
            </a:r>
            <a:r>
              <a:rPr lang="en-US" sz="2800" dirty="0" err="1">
                <a:solidFill>
                  <a:schemeClr val="bg1"/>
                </a:solidFill>
                <a:latin typeface="+mn-lt"/>
              </a:rPr>
              <a:t>choriomeningitis</a:t>
            </a:r>
            <a:r>
              <a:rPr lang="en-US" sz="2800" dirty="0">
                <a:solidFill>
                  <a:schemeClr val="bg1"/>
                </a:solidFill>
                <a:latin typeface="+mn-lt"/>
              </a:rPr>
              <a:t> virus.</a:t>
            </a:r>
          </a:p>
          <a:p>
            <a:pPr marL="514350" indent="-514350">
              <a:buFont typeface="+mj-lt"/>
              <a:buAutoNum type="arabicPeriod"/>
            </a:pPr>
            <a:endParaRPr lang="en-US" sz="1000" dirty="0">
              <a:solidFill>
                <a:schemeClr val="bg1"/>
              </a:solidFill>
              <a:latin typeface="+mn-lt"/>
            </a:endParaRPr>
          </a:p>
          <a:p>
            <a:pPr marL="514350" indent="-514350">
              <a:buFont typeface="+mj-lt"/>
              <a:buAutoNum type="arabicPeriod"/>
            </a:pPr>
            <a:r>
              <a:rPr lang="en-US" sz="2800" dirty="0" err="1">
                <a:solidFill>
                  <a:schemeClr val="bg1"/>
                </a:solidFill>
                <a:latin typeface="+mn-lt"/>
              </a:rPr>
              <a:t>Rickettsial</a:t>
            </a:r>
            <a:r>
              <a:rPr lang="en-US" sz="2800" dirty="0">
                <a:solidFill>
                  <a:schemeClr val="bg1"/>
                </a:solidFill>
                <a:latin typeface="+mn-lt"/>
              </a:rPr>
              <a:t> disease and Rocky Mountain spotted fever.</a:t>
            </a:r>
          </a:p>
          <a:p>
            <a:pPr marL="514350" indent="-514350">
              <a:buFont typeface="+mj-lt"/>
              <a:buAutoNum type="arabicPeriod"/>
            </a:pPr>
            <a:endParaRPr lang="en-US" sz="1000" dirty="0">
              <a:solidFill>
                <a:schemeClr val="bg1"/>
              </a:solidFill>
              <a:latin typeface="+mn-lt"/>
            </a:endParaRPr>
          </a:p>
          <a:p>
            <a:pPr marL="514350" indent="-514350">
              <a:buFont typeface="+mj-lt"/>
              <a:buAutoNum type="arabicPeriod"/>
            </a:pPr>
            <a:r>
              <a:rPr lang="en-US" sz="2800" dirty="0">
                <a:solidFill>
                  <a:schemeClr val="bg1"/>
                </a:solidFill>
                <a:latin typeface="+mn-lt"/>
              </a:rPr>
              <a:t>Few cases of </a:t>
            </a:r>
            <a:r>
              <a:rPr lang="en-US" sz="2800" dirty="0" err="1">
                <a:solidFill>
                  <a:schemeClr val="bg1"/>
                </a:solidFill>
                <a:latin typeface="+mn-lt"/>
              </a:rPr>
              <a:t>neurosyphilis</a:t>
            </a:r>
            <a:r>
              <a:rPr lang="en-US" sz="2800" dirty="0">
                <a:solidFill>
                  <a:schemeClr val="bg1"/>
                </a:solidFill>
                <a:latin typeface="+mn-lt"/>
              </a:rPr>
              <a:t> and </a:t>
            </a:r>
            <a:r>
              <a:rPr lang="en-US" sz="2800" dirty="0" err="1">
                <a:solidFill>
                  <a:schemeClr val="bg1"/>
                </a:solidFill>
                <a:latin typeface="+mn-lt"/>
              </a:rPr>
              <a:t>tuberculous</a:t>
            </a:r>
            <a:r>
              <a:rPr lang="en-US" sz="2800" dirty="0">
                <a:solidFill>
                  <a:schemeClr val="bg1"/>
                </a:solidFill>
                <a:latin typeface="+mn-lt"/>
              </a:rPr>
              <a:t> meningitis.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2786058"/>
            <a:ext cx="7858180" cy="1015663"/>
          </a:xfrm>
          <a:prstGeom prst="rect">
            <a:avLst/>
          </a:prstGeom>
          <a:noFill/>
        </p:spPr>
        <p:txBody>
          <a:bodyPr wrap="square" rtlCol="1">
            <a:spAutoFit/>
          </a:bodyPr>
          <a:lstStyle/>
          <a:p>
            <a:pPr algn="ctr"/>
            <a:r>
              <a:rPr lang="en-US" sz="6000" b="1" dirty="0" err="1">
                <a:solidFill>
                  <a:srgbClr val="FFFF00"/>
                </a:solidFill>
                <a:latin typeface="Comic Sans MS" pitchFamily="66" charset="0"/>
              </a:rPr>
              <a:t>Neoplastic</a:t>
            </a:r>
            <a:r>
              <a:rPr lang="en-US" sz="6000" b="1" dirty="0">
                <a:solidFill>
                  <a:srgbClr val="FFFF00"/>
                </a:solidFill>
                <a:latin typeface="Comic Sans MS" pitchFamily="66" charset="0"/>
              </a:rPr>
              <a:t> Diseases</a:t>
            </a:r>
            <a:endParaRPr lang="en-US" sz="1600" b="1" dirty="0">
              <a:solidFill>
                <a:srgbClr val="66FF33"/>
              </a:solidFill>
              <a:latin typeface="Comic Sans MS" pitchFamily="66"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71414"/>
            <a:ext cx="8715436" cy="6678751"/>
          </a:xfrm>
          <a:prstGeom prst="rect">
            <a:avLst/>
          </a:prstGeom>
          <a:noFill/>
        </p:spPr>
        <p:txBody>
          <a:bodyPr wrap="square" rtlCol="1">
            <a:spAutoFit/>
          </a:bodyPr>
          <a:lstStyle/>
          <a:p>
            <a:r>
              <a:rPr lang="en-US" sz="3600" b="1" dirty="0">
                <a:solidFill>
                  <a:srgbClr val="FFFF00"/>
                </a:solidFill>
                <a:latin typeface="Comic Sans MS" pitchFamily="66" charset="0"/>
              </a:rPr>
              <a:t>A) </a:t>
            </a:r>
            <a:r>
              <a:rPr lang="en-US" sz="3600" b="1" dirty="0" err="1">
                <a:solidFill>
                  <a:srgbClr val="FFFF00"/>
                </a:solidFill>
                <a:latin typeface="Comic Sans MS" pitchFamily="66" charset="0"/>
              </a:rPr>
              <a:t>Neoplastic</a:t>
            </a:r>
            <a:r>
              <a:rPr lang="en-US" sz="3600" b="1" dirty="0">
                <a:solidFill>
                  <a:srgbClr val="FFFF00"/>
                </a:solidFill>
                <a:latin typeface="Comic Sans MS" pitchFamily="66" charset="0"/>
              </a:rPr>
              <a:t> Diseases</a:t>
            </a:r>
          </a:p>
          <a:p>
            <a:endParaRPr lang="en-US" sz="800" b="1" dirty="0">
              <a:solidFill>
                <a:srgbClr val="66FF33"/>
              </a:solidFill>
              <a:latin typeface="+mn-lt"/>
            </a:endParaRPr>
          </a:p>
          <a:p>
            <a:pPr>
              <a:buFontTx/>
              <a:buChar char="-"/>
            </a:pPr>
            <a:r>
              <a:rPr lang="en-US" sz="3200" dirty="0">
                <a:solidFill>
                  <a:schemeClr val="bg1"/>
                </a:solidFill>
                <a:latin typeface="+mn-lt"/>
              </a:rPr>
              <a:t> </a:t>
            </a:r>
            <a:r>
              <a:rPr lang="en-US" sz="2800" dirty="0">
                <a:solidFill>
                  <a:schemeClr val="bg1"/>
                </a:solidFill>
                <a:latin typeface="+mn-lt"/>
              </a:rPr>
              <a:t>CSF eosinophilia have been documented with:</a:t>
            </a:r>
          </a:p>
          <a:p>
            <a:pPr>
              <a:buFontTx/>
              <a:buChar char="-"/>
            </a:pPr>
            <a:endParaRPr lang="en-US" sz="800" dirty="0">
              <a:solidFill>
                <a:schemeClr val="bg1"/>
              </a:solidFill>
              <a:latin typeface="+mn-lt"/>
            </a:endParaRPr>
          </a:p>
          <a:p>
            <a:pPr marL="514350" indent="-514350">
              <a:buFont typeface="+mj-lt"/>
              <a:buAutoNum type="arabicParenR"/>
            </a:pPr>
            <a:r>
              <a:rPr lang="en-US" sz="2400" dirty="0">
                <a:solidFill>
                  <a:schemeClr val="bg1"/>
                </a:solidFill>
                <a:latin typeface="+mn-lt"/>
              </a:rPr>
              <a:t>Acute lymphoblastic leukemia.</a:t>
            </a:r>
          </a:p>
          <a:p>
            <a:pPr marL="514350" indent="-514350">
              <a:buFont typeface="+mj-lt"/>
              <a:buAutoNum type="arabicParenR"/>
            </a:pPr>
            <a:endParaRPr lang="en-US" sz="800" dirty="0">
              <a:solidFill>
                <a:schemeClr val="bg1"/>
              </a:solidFill>
              <a:latin typeface="+mn-lt"/>
            </a:endParaRPr>
          </a:p>
          <a:p>
            <a:pPr marL="514350" indent="-514350">
              <a:buFont typeface="+mj-lt"/>
              <a:buAutoNum type="arabicParenR"/>
            </a:pPr>
            <a:r>
              <a:rPr lang="en-US" sz="2400" dirty="0">
                <a:solidFill>
                  <a:schemeClr val="bg1"/>
                </a:solidFill>
              </a:rPr>
              <a:t>Acute myeloid leukemia.</a:t>
            </a:r>
          </a:p>
          <a:p>
            <a:pPr marL="514350" indent="-514350">
              <a:buFont typeface="+mj-lt"/>
              <a:buAutoNum type="arabicParenR"/>
            </a:pPr>
            <a:endParaRPr lang="en-US" sz="800" dirty="0">
              <a:solidFill>
                <a:schemeClr val="bg1"/>
              </a:solidFill>
            </a:endParaRPr>
          </a:p>
          <a:p>
            <a:pPr marL="514350" indent="-514350">
              <a:buFont typeface="+mj-lt"/>
              <a:buAutoNum type="arabicParenR"/>
            </a:pPr>
            <a:r>
              <a:rPr lang="en-US" sz="2400" dirty="0">
                <a:solidFill>
                  <a:schemeClr val="bg1"/>
                </a:solidFill>
                <a:latin typeface="+mn-lt"/>
              </a:rPr>
              <a:t>Chronic </a:t>
            </a:r>
            <a:r>
              <a:rPr lang="en-US" sz="2400" dirty="0" err="1">
                <a:solidFill>
                  <a:schemeClr val="bg1"/>
                </a:solidFill>
                <a:latin typeface="+mn-lt"/>
              </a:rPr>
              <a:t>eosinophilic</a:t>
            </a:r>
            <a:r>
              <a:rPr lang="en-US" sz="2400" dirty="0">
                <a:solidFill>
                  <a:schemeClr val="bg1"/>
                </a:solidFill>
                <a:latin typeface="+mn-lt"/>
              </a:rPr>
              <a:t> leukemia.</a:t>
            </a:r>
          </a:p>
          <a:p>
            <a:pPr marL="514350" indent="-514350">
              <a:buFont typeface="+mj-lt"/>
              <a:buAutoNum type="arabicParenR"/>
            </a:pPr>
            <a:endParaRPr lang="en-US" sz="800" dirty="0">
              <a:solidFill>
                <a:schemeClr val="bg1"/>
              </a:solidFill>
              <a:latin typeface="+mn-lt"/>
            </a:endParaRPr>
          </a:p>
          <a:p>
            <a:pPr marL="514350" indent="-514350">
              <a:buFont typeface="+mj-lt"/>
              <a:buAutoNum type="arabicParenR"/>
            </a:pPr>
            <a:r>
              <a:rPr lang="en-US" sz="2400" dirty="0">
                <a:solidFill>
                  <a:schemeClr val="bg1"/>
                </a:solidFill>
              </a:rPr>
              <a:t>Chronic myeloid leukemia.</a:t>
            </a:r>
          </a:p>
          <a:p>
            <a:pPr marL="514350" indent="-514350">
              <a:buFont typeface="+mj-lt"/>
              <a:buAutoNum type="arabicParenR"/>
            </a:pPr>
            <a:endParaRPr lang="en-US" sz="800" dirty="0">
              <a:solidFill>
                <a:schemeClr val="bg1"/>
              </a:solidFill>
            </a:endParaRPr>
          </a:p>
          <a:p>
            <a:pPr marL="514350" indent="-514350">
              <a:buFont typeface="+mj-lt"/>
              <a:buAutoNum type="arabicParenR"/>
            </a:pPr>
            <a:r>
              <a:rPr lang="en-US" sz="2400" dirty="0">
                <a:solidFill>
                  <a:schemeClr val="bg1"/>
                </a:solidFill>
                <a:latin typeface="+mn-lt"/>
              </a:rPr>
              <a:t>Systemic </a:t>
            </a:r>
            <a:r>
              <a:rPr lang="en-US" sz="2400" dirty="0" err="1">
                <a:solidFill>
                  <a:schemeClr val="bg1"/>
                </a:solidFill>
                <a:latin typeface="+mn-lt"/>
              </a:rPr>
              <a:t>mastocytosis</a:t>
            </a:r>
            <a:r>
              <a:rPr lang="en-US" sz="2400" dirty="0">
                <a:solidFill>
                  <a:schemeClr val="bg1"/>
                </a:solidFill>
                <a:latin typeface="+mn-lt"/>
              </a:rPr>
              <a:t>.</a:t>
            </a:r>
          </a:p>
          <a:p>
            <a:pPr marL="514350" indent="-514350">
              <a:buFont typeface="+mj-lt"/>
              <a:buAutoNum type="arabicParenR"/>
            </a:pPr>
            <a:endParaRPr lang="en-US" sz="800" dirty="0">
              <a:solidFill>
                <a:schemeClr val="bg1"/>
              </a:solidFill>
              <a:latin typeface="+mn-lt"/>
            </a:endParaRPr>
          </a:p>
          <a:p>
            <a:pPr marL="514350" indent="-514350">
              <a:buFont typeface="+mj-lt"/>
              <a:buAutoNum type="arabicParenR"/>
            </a:pPr>
            <a:r>
              <a:rPr lang="en-US" sz="2400" dirty="0">
                <a:solidFill>
                  <a:schemeClr val="bg1"/>
                </a:solidFill>
                <a:latin typeface="+mn-lt"/>
              </a:rPr>
              <a:t>Chronic </a:t>
            </a:r>
            <a:r>
              <a:rPr lang="en-US" sz="2400" dirty="0" err="1">
                <a:solidFill>
                  <a:schemeClr val="bg1"/>
                </a:solidFill>
                <a:latin typeface="+mn-lt"/>
              </a:rPr>
              <a:t>myelomonocytic</a:t>
            </a:r>
            <a:r>
              <a:rPr lang="en-US" sz="2400" dirty="0">
                <a:solidFill>
                  <a:schemeClr val="bg1"/>
                </a:solidFill>
                <a:latin typeface="+mn-lt"/>
              </a:rPr>
              <a:t> leukemia.</a:t>
            </a:r>
          </a:p>
          <a:p>
            <a:pPr marL="514350" indent="-514350">
              <a:buFont typeface="+mj-lt"/>
              <a:buAutoNum type="arabicParenR"/>
            </a:pPr>
            <a:endParaRPr lang="en-US" sz="800" dirty="0">
              <a:solidFill>
                <a:schemeClr val="bg1"/>
              </a:solidFill>
              <a:latin typeface="+mn-lt"/>
            </a:endParaRPr>
          </a:p>
          <a:p>
            <a:pPr marL="514350" indent="-514350">
              <a:buFont typeface="+mj-lt"/>
              <a:buAutoNum type="arabicParenR"/>
            </a:pPr>
            <a:r>
              <a:rPr lang="en-US" sz="2400" dirty="0">
                <a:solidFill>
                  <a:schemeClr val="bg1"/>
                </a:solidFill>
                <a:latin typeface="+mn-lt"/>
              </a:rPr>
              <a:t>Juvenile </a:t>
            </a:r>
            <a:r>
              <a:rPr lang="en-US" sz="2400" dirty="0" err="1">
                <a:solidFill>
                  <a:schemeClr val="bg1"/>
                </a:solidFill>
                <a:latin typeface="+mn-lt"/>
              </a:rPr>
              <a:t>myelomonocytic</a:t>
            </a:r>
            <a:r>
              <a:rPr lang="en-US" sz="2400" dirty="0">
                <a:solidFill>
                  <a:schemeClr val="bg1"/>
                </a:solidFill>
                <a:latin typeface="+mn-lt"/>
              </a:rPr>
              <a:t> leukemia.</a:t>
            </a:r>
          </a:p>
          <a:p>
            <a:pPr marL="514350" indent="-514350">
              <a:buFont typeface="+mj-lt"/>
              <a:buAutoNum type="arabicParenR"/>
            </a:pPr>
            <a:endParaRPr lang="en-US" sz="800" dirty="0">
              <a:solidFill>
                <a:schemeClr val="bg1"/>
              </a:solidFill>
              <a:latin typeface="+mn-lt"/>
            </a:endParaRPr>
          </a:p>
          <a:p>
            <a:pPr marL="514350" indent="-514350">
              <a:buFont typeface="+mj-lt"/>
              <a:buAutoNum type="arabicParenR"/>
            </a:pPr>
            <a:r>
              <a:rPr lang="en-US" sz="2400" dirty="0" err="1">
                <a:solidFill>
                  <a:schemeClr val="bg1"/>
                </a:solidFill>
                <a:latin typeface="+mn-lt"/>
              </a:rPr>
              <a:t>Myelodysplastic</a:t>
            </a:r>
            <a:r>
              <a:rPr lang="en-US" sz="2400" dirty="0">
                <a:solidFill>
                  <a:schemeClr val="bg1"/>
                </a:solidFill>
                <a:latin typeface="+mn-lt"/>
              </a:rPr>
              <a:t> syndrome.</a:t>
            </a:r>
          </a:p>
          <a:p>
            <a:pPr marL="514350" indent="-514350">
              <a:buFont typeface="+mj-lt"/>
              <a:buAutoNum type="arabicParenR"/>
            </a:pPr>
            <a:endParaRPr lang="en-US" sz="800" dirty="0">
              <a:solidFill>
                <a:schemeClr val="bg1"/>
              </a:solidFill>
              <a:latin typeface="+mn-lt"/>
            </a:endParaRPr>
          </a:p>
          <a:p>
            <a:pPr marL="514350" indent="-514350">
              <a:buFont typeface="+mj-lt"/>
              <a:buAutoNum type="arabicParenR"/>
            </a:pPr>
            <a:r>
              <a:rPr lang="en-US" sz="2400" dirty="0">
                <a:solidFill>
                  <a:schemeClr val="bg1"/>
                </a:solidFill>
                <a:latin typeface="+mn-lt"/>
              </a:rPr>
              <a:t>Hodgkin‘s disease.</a:t>
            </a:r>
          </a:p>
          <a:p>
            <a:pPr marL="514350" indent="-514350">
              <a:buFont typeface="+mj-lt"/>
              <a:buAutoNum type="arabicParenR"/>
            </a:pPr>
            <a:endParaRPr lang="en-US" sz="800" dirty="0">
              <a:solidFill>
                <a:schemeClr val="bg1"/>
              </a:solidFill>
              <a:latin typeface="+mn-lt"/>
            </a:endParaRPr>
          </a:p>
          <a:p>
            <a:pPr marL="514350" indent="-514350">
              <a:buFont typeface="+mj-lt"/>
              <a:buAutoNum type="arabicParenR"/>
            </a:pPr>
            <a:r>
              <a:rPr lang="en-US" sz="2400" dirty="0">
                <a:solidFill>
                  <a:schemeClr val="bg1"/>
                </a:solidFill>
                <a:latin typeface="+mn-lt"/>
              </a:rPr>
              <a:t>Non-Hodgkin's lymphoma.</a:t>
            </a:r>
          </a:p>
          <a:p>
            <a:pPr marL="514350" indent="-514350">
              <a:buFont typeface="+mj-lt"/>
              <a:buAutoNum type="arabicParenR"/>
            </a:pPr>
            <a:endParaRPr lang="en-US" sz="800" dirty="0">
              <a:solidFill>
                <a:schemeClr val="bg1"/>
              </a:solidFill>
              <a:latin typeface="+mn-lt"/>
            </a:endParaRPr>
          </a:p>
          <a:p>
            <a:pPr marL="514350" indent="-514350">
              <a:buFont typeface="+mj-lt"/>
              <a:buAutoNum type="arabicParenR"/>
            </a:pPr>
            <a:r>
              <a:rPr lang="en-US" sz="2400" dirty="0">
                <a:solidFill>
                  <a:schemeClr val="bg1"/>
                </a:solidFill>
                <a:latin typeface="+mn-lt"/>
              </a:rPr>
              <a:t>Disseminated </a:t>
            </a:r>
            <a:r>
              <a:rPr lang="en-US" sz="2400" dirty="0" err="1">
                <a:solidFill>
                  <a:schemeClr val="bg1"/>
                </a:solidFill>
                <a:latin typeface="+mn-lt"/>
              </a:rPr>
              <a:t>glioblastoma</a:t>
            </a:r>
            <a:r>
              <a:rPr lang="en-US" sz="2400" dirty="0">
                <a:solidFill>
                  <a:schemeClr val="bg1"/>
                </a:solidFill>
                <a:latin typeface="+mn-lt"/>
              </a:rPr>
              <a:t> and </a:t>
            </a:r>
            <a:r>
              <a:rPr lang="en-US" sz="2400" dirty="0" err="1">
                <a:solidFill>
                  <a:schemeClr val="bg1"/>
                </a:solidFill>
                <a:latin typeface="+mn-lt"/>
              </a:rPr>
              <a:t>carcinomatosis</a:t>
            </a:r>
            <a:r>
              <a:rPr lang="en-US" sz="2400" dirty="0">
                <a:solidFill>
                  <a:schemeClr val="bg1"/>
                </a:solidFill>
                <a:latin typeface="+mn-lt"/>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217087"/>
          </a:xfrm>
          <a:prstGeom prst="rect">
            <a:avLst/>
          </a:prstGeom>
          <a:noFill/>
        </p:spPr>
        <p:txBody>
          <a:bodyPr wrap="square" rtlCol="1">
            <a:spAutoFit/>
          </a:bodyPr>
          <a:lstStyle/>
          <a:p>
            <a:pPr algn="just"/>
            <a:r>
              <a:rPr lang="en-US" sz="3600" b="1" dirty="0">
                <a:solidFill>
                  <a:srgbClr val="FFFF00"/>
                </a:solidFill>
                <a:latin typeface="Comic Sans MS" pitchFamily="66" charset="0"/>
              </a:rPr>
              <a:t>B) Hypereosinophilic Syndrome (HES)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HES is a disorder characterized by eosinophilia of unknown origin lasting longer than 6 months.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The signs of HES are cell counts exceeding 1500/</a:t>
            </a:r>
            <a:r>
              <a:rPr lang="en-US" sz="3200" dirty="0">
                <a:solidFill>
                  <a:schemeClr val="bg1"/>
                </a:solidFill>
                <a:latin typeface="Symbol" pitchFamily="18" charset="2"/>
              </a:rPr>
              <a:t>m</a:t>
            </a:r>
            <a:r>
              <a:rPr lang="en-US" sz="3200" dirty="0">
                <a:solidFill>
                  <a:schemeClr val="bg1"/>
                </a:solidFill>
                <a:latin typeface="+mn-lt"/>
              </a:rPr>
              <a:t>l of blood in the absence of known causes of eosinophilia, accompanied by organ damage or dysfunction due to release of the toxic components of eosinophil granules.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Although nervous tissues are reported to be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2277547"/>
          </a:xfrm>
          <a:prstGeom prst="rect">
            <a:avLst/>
          </a:prstGeom>
          <a:noFill/>
        </p:spPr>
        <p:txBody>
          <a:bodyPr wrap="square" rtlCol="1">
            <a:spAutoFit/>
          </a:bodyPr>
          <a:lstStyle/>
          <a:p>
            <a:pPr algn="just"/>
            <a:r>
              <a:rPr lang="en-US" sz="3600" b="1" dirty="0">
                <a:solidFill>
                  <a:srgbClr val="FFFF00"/>
                </a:solidFill>
                <a:latin typeface="Comic Sans MS" pitchFamily="66" charset="0"/>
              </a:rPr>
              <a:t>B) Hypereosinophilic Syndrome (HES)</a:t>
            </a:r>
          </a:p>
          <a:p>
            <a:pPr algn="just"/>
            <a:endParaRPr lang="en-US" sz="1000" b="1" dirty="0">
              <a:solidFill>
                <a:srgbClr val="66FF33"/>
              </a:solidFill>
              <a:latin typeface="Comic Sans MS" pitchFamily="66" charset="0"/>
            </a:endParaRPr>
          </a:p>
          <a:p>
            <a:pPr algn="just"/>
            <a:r>
              <a:rPr lang="en-US" sz="3200" dirty="0">
                <a:solidFill>
                  <a:schemeClr val="bg1"/>
                </a:solidFill>
                <a:latin typeface="+mn-lt"/>
              </a:rPr>
              <a:t>affected in 54% of HES patients, neurological disturbances and specific </a:t>
            </a:r>
            <a:r>
              <a:rPr lang="en-US" sz="3200" dirty="0" err="1">
                <a:solidFill>
                  <a:schemeClr val="bg1"/>
                </a:solidFill>
                <a:latin typeface="+mn-lt"/>
              </a:rPr>
              <a:t>eosinophilic</a:t>
            </a:r>
            <a:r>
              <a:rPr lang="en-US" sz="3200" dirty="0">
                <a:solidFill>
                  <a:schemeClr val="bg1"/>
                </a:solidFill>
                <a:latin typeface="+mn-lt"/>
              </a:rPr>
              <a:t> meningitis are not a common finding.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86058"/>
            <a:ext cx="9144000" cy="923330"/>
          </a:xfrm>
          <a:prstGeom prst="rect">
            <a:avLst/>
          </a:prstGeom>
          <a:noFill/>
        </p:spPr>
        <p:txBody>
          <a:bodyPr wrap="square" rtlCol="1">
            <a:spAutoFit/>
          </a:bodyPr>
          <a:lstStyle/>
          <a:p>
            <a:pPr algn="ctr"/>
            <a:r>
              <a:rPr lang="en-US" sz="5400" b="1" dirty="0">
                <a:solidFill>
                  <a:srgbClr val="FFFF00"/>
                </a:solidFill>
                <a:latin typeface="Comic Sans MS" pitchFamily="66" charset="0"/>
              </a:rPr>
              <a:t>Inflammatory Processes</a:t>
            </a:r>
            <a:endParaRPr lang="en-US" sz="1400" b="1" dirty="0">
              <a:solidFill>
                <a:srgbClr val="66FF33"/>
              </a:solidFill>
              <a:latin typeface="Comic Sans MS" pitchFamily="66"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724644"/>
          </a:xfrm>
          <a:prstGeom prst="rect">
            <a:avLst/>
          </a:prstGeom>
          <a:noFill/>
        </p:spPr>
        <p:txBody>
          <a:bodyPr wrap="square" rtlCol="1">
            <a:spAutoFit/>
          </a:bodyPr>
          <a:lstStyle/>
          <a:p>
            <a:pPr algn="just"/>
            <a:r>
              <a:rPr lang="en-US" sz="3600" b="1" dirty="0">
                <a:solidFill>
                  <a:srgbClr val="FFFF00"/>
                </a:solidFill>
                <a:latin typeface="Comic Sans MS" pitchFamily="66" charset="0"/>
              </a:rPr>
              <a:t>A) Drug Hypersensitivity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There are a few reports of CSF eosinophilia associated with use of drugs.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Associations with ibuprofen, ciprofloxacin, </a:t>
            </a:r>
            <a:r>
              <a:rPr lang="en-US" sz="3200" dirty="0" err="1">
                <a:solidFill>
                  <a:schemeClr val="bg1"/>
                </a:solidFill>
                <a:latin typeface="+mn-lt"/>
              </a:rPr>
              <a:t>trimethoprim</a:t>
            </a:r>
            <a:r>
              <a:rPr lang="en-US" sz="3200" dirty="0">
                <a:solidFill>
                  <a:schemeClr val="bg1"/>
                </a:solidFill>
                <a:latin typeface="+mn-lt"/>
              </a:rPr>
              <a:t>/</a:t>
            </a:r>
            <a:r>
              <a:rPr lang="en-US" sz="3200" dirty="0" err="1">
                <a:solidFill>
                  <a:schemeClr val="bg1"/>
                </a:solidFill>
                <a:latin typeface="+mn-lt"/>
              </a:rPr>
              <a:t>sulfamethoxazole</a:t>
            </a:r>
            <a:r>
              <a:rPr lang="en-US" sz="3200" dirty="0">
                <a:solidFill>
                  <a:schemeClr val="bg1"/>
                </a:solidFill>
                <a:latin typeface="+mn-lt"/>
              </a:rPr>
              <a:t> and </a:t>
            </a:r>
            <a:r>
              <a:rPr lang="en-US" sz="3200" dirty="0" err="1">
                <a:solidFill>
                  <a:schemeClr val="bg1"/>
                </a:solidFill>
                <a:latin typeface="+mn-lt"/>
              </a:rPr>
              <a:t>intraventricular</a:t>
            </a:r>
            <a:r>
              <a:rPr lang="en-US" sz="3200" dirty="0">
                <a:solidFill>
                  <a:schemeClr val="bg1"/>
                </a:solidFill>
                <a:latin typeface="+mn-lt"/>
              </a:rPr>
              <a:t> </a:t>
            </a:r>
            <a:r>
              <a:rPr lang="en-US" sz="3200" dirty="0" err="1">
                <a:solidFill>
                  <a:schemeClr val="bg1"/>
                </a:solidFill>
                <a:latin typeface="+mn-lt"/>
              </a:rPr>
              <a:t>vancomycin</a:t>
            </a:r>
            <a:r>
              <a:rPr lang="en-US" sz="3200" dirty="0">
                <a:solidFill>
                  <a:schemeClr val="bg1"/>
                </a:solidFill>
                <a:latin typeface="+mn-lt"/>
              </a:rPr>
              <a:t> and </a:t>
            </a:r>
            <a:r>
              <a:rPr lang="en-US" sz="3200" dirty="0" err="1">
                <a:solidFill>
                  <a:schemeClr val="bg1"/>
                </a:solidFill>
                <a:latin typeface="+mn-lt"/>
              </a:rPr>
              <a:t>gentamicin</a:t>
            </a:r>
            <a:r>
              <a:rPr lang="en-US" sz="3200" dirty="0">
                <a:solidFill>
                  <a:schemeClr val="bg1"/>
                </a:solidFill>
                <a:latin typeface="+mn-lt"/>
              </a:rPr>
              <a:t> have been found.</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Drug-induced meningitis can mimic the clinical features of infectious meningitis.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217087"/>
          </a:xfrm>
          <a:prstGeom prst="rect">
            <a:avLst/>
          </a:prstGeom>
          <a:noFill/>
        </p:spPr>
        <p:txBody>
          <a:bodyPr wrap="square" rtlCol="1">
            <a:spAutoFit/>
          </a:bodyPr>
          <a:lstStyle/>
          <a:p>
            <a:pPr algn="just"/>
            <a:r>
              <a:rPr lang="en-US" sz="3600" b="1" dirty="0">
                <a:solidFill>
                  <a:srgbClr val="FFFF00"/>
                </a:solidFill>
                <a:latin typeface="Comic Sans MS" pitchFamily="66" charset="0"/>
              </a:rPr>
              <a:t>A) Drug Hypersensitivity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Signs and symptoms generally develop within 24 hours of drug ingestion, although it may sometimes take days.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CSF usually reveals an elevated opening pressure, increased leucocytic count (ranging from hundreds to several thousands), glucose levels are usually normal or decreased, and protein levels are usually elevated. All cultures, must be negative for any bacterial, viral, or fungal etiologies.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232202"/>
          </a:xfrm>
          <a:prstGeom prst="rect">
            <a:avLst/>
          </a:prstGeom>
          <a:noFill/>
        </p:spPr>
        <p:txBody>
          <a:bodyPr wrap="square" rtlCol="1">
            <a:spAutoFit/>
          </a:bodyPr>
          <a:lstStyle/>
          <a:p>
            <a:pPr algn="just"/>
            <a:r>
              <a:rPr lang="en-US" sz="3600" b="1" dirty="0">
                <a:solidFill>
                  <a:srgbClr val="FFFF00"/>
                </a:solidFill>
                <a:latin typeface="Comic Sans MS" pitchFamily="66" charset="0"/>
              </a:rPr>
              <a:t>A) Drug Hypersensitivity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Treatment consists of discontinuing the suspected medication and supportive measures. Most meningeal signs and symptoms resolve within 24 to 48 hours of stopping the offending drug.</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In-hospital observation and treatment with IV antibiotics is appropriate until bacterial meningitis has been ruled out.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232202"/>
          </a:xfrm>
          <a:prstGeom prst="rect">
            <a:avLst/>
          </a:prstGeom>
          <a:noFill/>
        </p:spPr>
        <p:txBody>
          <a:bodyPr wrap="square" rtlCol="1">
            <a:spAutoFit/>
          </a:bodyPr>
          <a:lstStyle/>
          <a:p>
            <a:r>
              <a:rPr lang="en-US" sz="3600" b="1" dirty="0" err="1">
                <a:solidFill>
                  <a:srgbClr val="FFFF00"/>
                </a:solidFill>
                <a:latin typeface="Comic Sans MS" pitchFamily="66" charset="0"/>
              </a:rPr>
              <a:t>Angiostrongyliasis</a:t>
            </a:r>
            <a:endParaRPr lang="en-US" sz="3600" b="1" dirty="0">
              <a:solidFill>
                <a:srgbClr val="FFFF00"/>
              </a:solidFill>
              <a:latin typeface="Comic Sans MS" pitchFamily="66" charset="0"/>
            </a:endParaRPr>
          </a:p>
          <a:p>
            <a:endParaRPr lang="en-US" sz="1000" b="1" dirty="0">
              <a:solidFill>
                <a:srgbClr val="FFFF00"/>
              </a:solidFill>
              <a:latin typeface="Comic Sans MS" pitchFamily="66" charset="0"/>
            </a:endParaRPr>
          </a:p>
          <a:p>
            <a:pPr algn="just"/>
            <a:r>
              <a:rPr lang="en-US" sz="3200" dirty="0">
                <a:solidFill>
                  <a:schemeClr val="bg1"/>
                </a:solidFill>
              </a:rPr>
              <a:t>- Humans are incidentally infected after eating </a:t>
            </a:r>
            <a:r>
              <a:rPr lang="en-US" sz="3200" dirty="0">
                <a:solidFill>
                  <a:schemeClr val="bg1"/>
                </a:solidFill>
                <a:latin typeface="+mn-lt"/>
              </a:rPr>
              <a:t>poorly cooked or raw intermediate mollusk hosts. Fresh vegetables may also serve as a vehicle of human infection if they are contaminated with parts of mollusk containing infective larvae.</a:t>
            </a:r>
          </a:p>
          <a:p>
            <a:pPr algn="just"/>
            <a:endParaRPr lang="en-US" sz="3200" dirty="0">
              <a:solidFill>
                <a:schemeClr val="bg1"/>
              </a:solidFill>
              <a:latin typeface="+mn-lt"/>
            </a:endParaRPr>
          </a:p>
          <a:p>
            <a:pPr algn="just">
              <a:buFontTx/>
              <a:buChar char="-"/>
            </a:pPr>
            <a:r>
              <a:rPr lang="en-US" sz="3200" dirty="0">
                <a:solidFill>
                  <a:schemeClr val="bg1"/>
                </a:solidFill>
                <a:latin typeface="+mn-lt"/>
              </a:rPr>
              <a:t> Larvae can migrate to the CNS but can't develop further.</a:t>
            </a:r>
          </a:p>
        </p:txBody>
      </p:sp>
      <p:pic>
        <p:nvPicPr>
          <p:cNvPr id="4" name="Picture 3" descr="D:\Medicine\Esinophilic Meningitis\Pics\Angiostrongylus 3.jpg"/>
          <p:cNvPicPr>
            <a:picLocks noChangeAspect="1" noChangeArrowheads="1"/>
          </p:cNvPicPr>
          <p:nvPr/>
        </p:nvPicPr>
        <p:blipFill>
          <a:blip r:embed="rId2"/>
          <a:srcRect/>
          <a:stretch>
            <a:fillRect/>
          </a:stretch>
        </p:blipFill>
        <p:spPr bwMode="auto">
          <a:xfrm>
            <a:off x="6572264" y="4857760"/>
            <a:ext cx="2419350" cy="188595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715436" cy="3754874"/>
          </a:xfrm>
          <a:prstGeom prst="rect">
            <a:avLst/>
          </a:prstGeom>
          <a:noFill/>
        </p:spPr>
        <p:txBody>
          <a:bodyPr wrap="square" rtlCol="1">
            <a:spAutoFit/>
          </a:bodyPr>
          <a:lstStyle/>
          <a:p>
            <a:pPr algn="just"/>
            <a:r>
              <a:rPr lang="en-US" sz="3600" b="1" dirty="0">
                <a:solidFill>
                  <a:srgbClr val="FFFF00"/>
                </a:solidFill>
                <a:latin typeface="Comic Sans MS" pitchFamily="66" charset="0"/>
              </a:rPr>
              <a:t>A) Drug Hypersensitivity</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The prognosis is excellent, typically with complete reversal of symptoms and no evidence of residual effects.</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There have been no documented fatalities to date.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3754874"/>
          </a:xfrm>
          <a:prstGeom prst="rect">
            <a:avLst/>
          </a:prstGeom>
          <a:noFill/>
        </p:spPr>
        <p:txBody>
          <a:bodyPr wrap="square" rtlCol="1">
            <a:spAutoFit/>
          </a:bodyPr>
          <a:lstStyle/>
          <a:p>
            <a:pPr algn="just"/>
            <a:r>
              <a:rPr lang="en-US" sz="3600" b="1" dirty="0">
                <a:solidFill>
                  <a:srgbClr val="FFFF00"/>
                </a:solidFill>
                <a:latin typeface="Comic Sans MS" pitchFamily="66" charset="0"/>
              </a:rPr>
              <a:t>B) Foreign Body in the CNS</a:t>
            </a:r>
          </a:p>
          <a:p>
            <a:pPr algn="just"/>
            <a:endParaRPr lang="en-US" sz="1000" b="1" dirty="0">
              <a:solidFill>
                <a:srgbClr val="66FF33"/>
              </a:solidFill>
              <a:latin typeface="Comic Sans MS" pitchFamily="66" charset="0"/>
            </a:endParaRPr>
          </a:p>
          <a:p>
            <a:pPr algn="just">
              <a:buFontTx/>
              <a:buChar char="-"/>
            </a:pPr>
            <a:r>
              <a:rPr lang="en-US" sz="3200" dirty="0">
                <a:solidFill>
                  <a:schemeClr val="bg1"/>
                </a:solidFill>
                <a:latin typeface="+mn-lt"/>
              </a:rPr>
              <a:t> CSF eosinophilia may indicate malfunction of a plastic implant or any nonorganic materials coming in contact with the </a:t>
            </a:r>
            <a:r>
              <a:rPr lang="en-US" sz="3200" dirty="0" err="1">
                <a:solidFill>
                  <a:schemeClr val="bg1"/>
                </a:solidFill>
                <a:latin typeface="+mn-lt"/>
              </a:rPr>
              <a:t>meninges</a:t>
            </a:r>
            <a:r>
              <a:rPr lang="en-US" sz="3200" dirty="0">
                <a:solidFill>
                  <a:schemeClr val="bg1"/>
                </a:solidFill>
                <a:latin typeface="+mn-lt"/>
              </a:rPr>
              <a:t>.</a:t>
            </a:r>
          </a:p>
          <a:p>
            <a:pPr algn="just">
              <a:buFontTx/>
              <a:buChar char="-"/>
            </a:pPr>
            <a:endParaRPr lang="en-US" sz="3200" dirty="0">
              <a:solidFill>
                <a:schemeClr val="bg1"/>
              </a:solidFill>
              <a:latin typeface="+mn-lt"/>
            </a:endParaRPr>
          </a:p>
          <a:p>
            <a:pPr algn="just">
              <a:buFontTx/>
              <a:buChar char="-"/>
            </a:pPr>
            <a:r>
              <a:rPr lang="en-US" sz="3200" dirty="0">
                <a:solidFill>
                  <a:schemeClr val="bg1"/>
                </a:solidFill>
                <a:latin typeface="+mn-lt"/>
              </a:rPr>
              <a:t> CSF eosinophilia is present in up to 30% of children with an </a:t>
            </a:r>
            <a:r>
              <a:rPr lang="en-US" sz="3200" dirty="0" err="1">
                <a:solidFill>
                  <a:schemeClr val="bg1"/>
                </a:solidFill>
                <a:latin typeface="+mn-lt"/>
              </a:rPr>
              <a:t>intraventricular</a:t>
            </a:r>
            <a:r>
              <a:rPr lang="en-US" sz="3200" dirty="0">
                <a:solidFill>
                  <a:schemeClr val="bg1"/>
                </a:solidFill>
                <a:latin typeface="+mn-lt"/>
              </a:rPr>
              <a:t> shunt.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L-Wadi\Downloads\1176386_547522771982281_1115001049_n.jpg"/>
          <p:cNvPicPr>
            <a:picLocks noChangeAspect="1" noChangeArrowheads="1"/>
          </p:cNvPicPr>
          <p:nvPr/>
        </p:nvPicPr>
        <p:blipFill>
          <a:blip r:embed="rId2"/>
          <a:srcRect/>
          <a:stretch>
            <a:fillRect/>
          </a:stretch>
        </p:blipFill>
        <p:spPr bwMode="auto">
          <a:xfrm>
            <a:off x="285720" y="376037"/>
            <a:ext cx="8572560" cy="6105927"/>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7" name="Picture 3" descr="D:\Medicine\Esinophilic Meningitis\index.jpg"/>
          <p:cNvPicPr>
            <a:picLocks noChangeAspect="1" noChangeArrowheads="1"/>
          </p:cNvPicPr>
          <p:nvPr/>
        </p:nvPicPr>
        <p:blipFill>
          <a:blip r:embed="rId2"/>
          <a:srcRect/>
          <a:stretch>
            <a:fillRect/>
          </a:stretch>
        </p:blipFill>
        <p:spPr bwMode="auto">
          <a:xfrm>
            <a:off x="2428860" y="2571743"/>
            <a:ext cx="3131367" cy="2286017"/>
          </a:xfrm>
          <a:prstGeom prst="rect">
            <a:avLst/>
          </a:prstGeom>
          <a:solidFill>
            <a:schemeClr val="accent1">
              <a:lumMod val="50000"/>
              <a:alpha val="0"/>
            </a:schemeClr>
          </a:solidFill>
        </p:spPr>
      </p:pic>
      <p:sp>
        <p:nvSpPr>
          <p:cNvPr id="6" name="Oval Callout 5"/>
          <p:cNvSpPr/>
          <p:nvPr/>
        </p:nvSpPr>
        <p:spPr bwMode="auto">
          <a:xfrm>
            <a:off x="4071934" y="1285860"/>
            <a:ext cx="4500594" cy="1571636"/>
          </a:xfrm>
          <a:prstGeom prst="wedgeEllipseCallout">
            <a:avLst>
              <a:gd name="adj1" fmla="val -54642"/>
              <a:gd name="adj2" fmla="val 6329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7200" b="1" i="0" u="none" strike="noStrike" spc="50" normalizeH="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hiller" pitchFamily="82" charset="0"/>
              </a:rPr>
              <a:t>Thank you</a:t>
            </a:r>
            <a:endParaRPr kumimoji="0" lang="ar-EG" sz="7200" b="1" i="0" u="none" strike="noStrike" spc="50" normalizeH="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hiller" pitchFamily="82" charset="0"/>
            </a:endParaRPr>
          </a:p>
        </p:txBody>
      </p:sp>
      <p:pic>
        <p:nvPicPr>
          <p:cNvPr id="11269" name="Picture 5" descr="D:\Medicine\Esinophilic Meningitis\images.jpg"/>
          <p:cNvPicPr>
            <a:picLocks noChangeAspect="1" noChangeArrowheads="1"/>
          </p:cNvPicPr>
          <p:nvPr/>
        </p:nvPicPr>
        <p:blipFill>
          <a:blip r:embed="rId3"/>
          <a:srcRect/>
          <a:stretch>
            <a:fillRect/>
          </a:stretch>
        </p:blipFill>
        <p:spPr bwMode="auto">
          <a:xfrm>
            <a:off x="23796" y="57141"/>
            <a:ext cx="2190750" cy="2085975"/>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2515</TotalTime>
  <Words>3664</Words>
  <Application>Microsoft Office PowerPoint</Application>
  <PresentationFormat>On-screen Show (4:3)</PresentationFormat>
  <Paragraphs>592</Paragraphs>
  <Slides>93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93</vt:i4>
      </vt:variant>
    </vt:vector>
  </HeadingPairs>
  <TitlesOfParts>
    <vt:vector size="101" baseType="lpstr">
      <vt:lpstr>Arial</vt:lpstr>
      <vt:lpstr>Calibri</vt:lpstr>
      <vt:lpstr>Chiller</vt:lpstr>
      <vt:lpstr>Comic Sans MS</vt:lpstr>
      <vt:lpstr>Monotype Corsiva</vt:lpstr>
      <vt:lpstr>msgothic</vt:lpstr>
      <vt:lpstr>Symbol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Abudeif</dc:creator>
  <cp:lastModifiedBy>Ahmed Abudeif</cp:lastModifiedBy>
  <cp:revision>572</cp:revision>
  <cp:lastPrinted>1601-01-01T00:00:00Z</cp:lastPrinted>
  <dcterms:created xsi:type="dcterms:W3CDTF">1601-01-01T00:00:00Z</dcterms:created>
  <dcterms:modified xsi:type="dcterms:W3CDTF">2018-10-15T00:51:11Z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